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1"/>
    <p:sldMasterId id="2147483681" r:id="rId2"/>
    <p:sldMasterId id="2147483668" r:id="rId3"/>
  </p:sldMasterIdLst>
  <p:notesMasterIdLst>
    <p:notesMasterId r:id="rId35"/>
  </p:notesMasterIdLst>
  <p:sldIdLst>
    <p:sldId id="256" r:id="rId4"/>
    <p:sldId id="814" r:id="rId5"/>
    <p:sldId id="785" r:id="rId6"/>
    <p:sldId id="779" r:id="rId7"/>
    <p:sldId id="812" r:id="rId8"/>
    <p:sldId id="813" r:id="rId9"/>
    <p:sldId id="815" r:id="rId10"/>
    <p:sldId id="817" r:id="rId11"/>
    <p:sldId id="818" r:id="rId12"/>
    <p:sldId id="816" r:id="rId13"/>
    <p:sldId id="822" r:id="rId14"/>
    <p:sldId id="821" r:id="rId15"/>
    <p:sldId id="824" r:id="rId16"/>
    <p:sldId id="826" r:id="rId17"/>
    <p:sldId id="825" r:id="rId18"/>
    <p:sldId id="823" r:id="rId19"/>
    <p:sldId id="819" r:id="rId20"/>
    <p:sldId id="820" r:id="rId21"/>
    <p:sldId id="827" r:id="rId22"/>
    <p:sldId id="829" r:id="rId23"/>
    <p:sldId id="828" r:id="rId24"/>
    <p:sldId id="830" r:id="rId25"/>
    <p:sldId id="831" r:id="rId26"/>
    <p:sldId id="832" r:id="rId27"/>
    <p:sldId id="833" r:id="rId28"/>
    <p:sldId id="834" r:id="rId29"/>
    <p:sldId id="835" r:id="rId30"/>
    <p:sldId id="836" r:id="rId31"/>
    <p:sldId id="837" r:id="rId32"/>
    <p:sldId id="838" r:id="rId33"/>
    <p:sldId id="811" r:id="rId34"/>
  </p:sldIdLst>
  <p:sldSz cx="12192000" cy="6858000"/>
  <p:notesSz cx="6858000" cy="9144000"/>
  <p:embeddedFontLst>
    <p:embeddedFont>
      <p:font typeface="Bookman Old Style" panose="02050604050505020204" pitchFamily="18" charset="0"/>
      <p:regular r:id="rId36"/>
      <p:bold r:id="rId37"/>
      <p:italic r:id="rId38"/>
      <p:boldItalic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alibri Light" panose="020F0302020204030204" pitchFamily="34" charset="0"/>
      <p:regular r:id="rId44"/>
      <p:italic r:id="rId45"/>
    </p:embeddedFont>
    <p:embeddedFont>
      <p:font typeface="Cambria Math" panose="02040503050406030204" pitchFamily="18" charset="0"/>
      <p:regular r:id="rId46"/>
    </p:embeddedFont>
    <p:embeddedFont>
      <p:font typeface="Gill Sans MT" panose="020B0502020104020203" pitchFamily="34" charset="0"/>
      <p:regular r:id="rId47"/>
      <p:bold r:id="rId48"/>
      <p:italic r:id="rId49"/>
      <p:boldItalic r:id="rId50"/>
    </p:embeddedFont>
    <p:embeddedFont>
      <p:font typeface="Times" panose="02020603050405020304" pitchFamily="18" charset="0"/>
      <p:regular r:id="rId51"/>
      <p:bold r:id="rId52"/>
      <p:italic r:id="rId53"/>
      <p:boldItalic r:id="rId54"/>
    </p:embeddedFont>
    <p:embeddedFont>
      <p:font typeface="Wingdings 3" panose="05040102010807070707" pitchFamily="18" charset="2"/>
      <p:regular r:id="rId55"/>
    </p:embeddedFont>
  </p:embeddedFontLst>
  <p:custDataLst>
    <p:tags r:id="rId56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0000"/>
    <a:srgbClr val="008000"/>
    <a:srgbClr val="0B0E8F"/>
    <a:srgbClr val="FF9900"/>
    <a:srgbClr val="FFFFCC"/>
    <a:srgbClr val="46464C"/>
    <a:srgbClr val="6E7792"/>
    <a:srgbClr val="1F0C64"/>
    <a:srgbClr val="9FA5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0909" autoAdjust="0"/>
  </p:normalViewPr>
  <p:slideViewPr>
    <p:cSldViewPr>
      <p:cViewPr varScale="1">
        <p:scale>
          <a:sx n="58" d="100"/>
          <a:sy n="58" d="100"/>
        </p:scale>
        <p:origin x="936" y="5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4.fntdata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viewProps" Target="viewProps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tags" Target="tags/tag1.xml"/><Relationship Id="rId8" Type="http://schemas.openxmlformats.org/officeDocument/2006/relationships/slide" Target="slides/slide5.xml"/><Relationship Id="rId51" Type="http://schemas.openxmlformats.org/officeDocument/2006/relationships/font" Target="fonts/font16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presProps" Target="presProp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C45A928-D252-4E73-BA6C-5EBB50EA9974}" type="datetimeFigureOut">
              <a:rPr lang="en-US"/>
              <a:pPr>
                <a:defRPr/>
              </a:pPr>
              <a:t>1/12/2023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DDE926EA-2410-44E1-B457-BBA54A1622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7340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0"/>
          <p:cNvSpPr/>
          <p:nvPr/>
        </p:nvSpPr>
        <p:spPr>
          <a:xfrm>
            <a:off x="1206500" y="3648076"/>
            <a:ext cx="9753600" cy="1279525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32"/>
          <p:cNvSpPr/>
          <p:nvPr/>
        </p:nvSpPr>
        <p:spPr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21"/>
          <p:cNvSpPr/>
          <p:nvPr/>
        </p:nvSpPr>
        <p:spPr>
          <a:xfrm>
            <a:off x="1206500" y="3648076"/>
            <a:ext cx="304800" cy="1279525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31"/>
          <p:cNvSpPr/>
          <p:nvPr/>
        </p:nvSpPr>
        <p:spPr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4763"/>
            <a:ext cx="3048000" cy="366712"/>
          </a:xfrm>
        </p:spPr>
        <p:txBody>
          <a:bodyPr/>
          <a:lstStyle>
            <a:lvl1pPr>
              <a:defRPr sz="1400" smtClean="0"/>
            </a:lvl1pPr>
          </a:lstStyle>
          <a:p>
            <a:pPr>
              <a:defRPr/>
            </a:pPr>
            <a:fld id="{E16C4EF9-5865-4A6A-9380-B94D95EDFBB1}" type="datetime1">
              <a:rPr lang="en-US"/>
              <a:pPr>
                <a:defRPr/>
              </a:pPr>
              <a:t>1/12/2023</a:t>
            </a:fld>
            <a:endParaRPr lang="en-US"/>
          </a:p>
        </p:txBody>
      </p:sp>
      <p:sp>
        <p:nvSpPr>
          <p:cNvPr id="11" name="Slide Number Placeholder 28"/>
          <p:cNvSpPr>
            <a:spLocks noGrp="1"/>
          </p:cNvSpPr>
          <p:nvPr>
            <p:ph type="sldNum" sz="quarter" idx="11"/>
          </p:nvPr>
        </p:nvSpPr>
        <p:spPr>
          <a:xfrm>
            <a:off x="1621367" y="6354763"/>
            <a:ext cx="1625600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DE774B-0244-43AE-81AE-949E2AED0B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282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671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98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191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3677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13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52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827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5690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8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D8D4EC-B919-4B7F-AD2C-08A3936481C2}" type="datetime1">
              <a:rPr lang="en-US"/>
              <a:pPr>
                <a:defRPr/>
              </a:pPr>
              <a:t>1/12/2023</a:t>
            </a:fld>
            <a:endParaRPr lang="en-US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1FFA5E-D537-4A8C-B688-12FAF7CC1F1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092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4318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241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069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732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51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7690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5250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95751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30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278A1A-418A-4889-8466-7277E8543661}" type="datetime1">
              <a:rPr lang="en-US"/>
              <a:pPr>
                <a:defRPr/>
              </a:pPr>
              <a:t>1/12/2023</a:t>
            </a:fld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451084-9ADD-481F-8E3A-A4A104A158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D7207B-C772-46C0-AF6B-C696C628ECD6}" type="datetime1">
              <a:rPr lang="en-US"/>
              <a:pPr>
                <a:defRPr/>
              </a:pPr>
              <a:t>1/12/2023</a:t>
            </a:fld>
            <a:endParaRPr lang="en-US"/>
          </a:p>
        </p:txBody>
      </p:sp>
      <p:sp>
        <p:nvSpPr>
          <p:cNvPr id="8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0823A-D158-4554-9F4D-D1401680ED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890D1A-9AF0-4373-9C19-31BA056F18D0}" type="datetime1">
              <a:rPr lang="en-US"/>
              <a:pPr>
                <a:defRPr/>
              </a:pPr>
              <a:t>1/12/2023</a:t>
            </a:fld>
            <a:endParaRPr lang="en-US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802858-B2E8-4CEF-AB5E-E0718287C1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5CEBB1-9625-48F6-B3A4-11D228BFD397}" type="datetime1">
              <a:rPr lang="en-US"/>
              <a:pPr>
                <a:defRPr/>
              </a:pPr>
              <a:t>1/12/2023</a:t>
            </a:fld>
            <a:endParaRPr lang="en-US"/>
          </a:p>
        </p:txBody>
      </p:sp>
      <p:sp>
        <p:nvSpPr>
          <p:cNvPr id="3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2D8101-5309-4DFF-AB2A-546F31B418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195152B-B4E1-457A-BC5F-3AB91570D542}" type="datetime1">
              <a:rPr lang="en-US" smtClean="0"/>
              <a:pPr>
                <a:defRPr/>
              </a:pPr>
              <a:t>1/12/2023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BDBEE41-09A9-4372-AA29-C508F4A5354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66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16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344494C4-6097-4BA9-B81C-8FE8D10E85BA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504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609600" y="152400"/>
            <a:ext cx="109728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609600" y="1219200"/>
            <a:ext cx="10972800" cy="4910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1" y="6356351"/>
            <a:ext cx="3052233" cy="365125"/>
          </a:xfrm>
          <a:prstGeom prst="rect">
            <a:avLst/>
          </a:prstGeom>
        </p:spPr>
        <p:txBody>
          <a:bodyPr vert="horz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 smtClean="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fld id="{D195152B-B4E1-457A-BC5F-3AB91570D542}" type="datetime1">
              <a:rPr lang="en-US"/>
              <a:pPr>
                <a:defRPr/>
              </a:pPr>
              <a:t>1/12/2023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033" y="6356351"/>
            <a:ext cx="2641600" cy="365125"/>
          </a:xfrm>
          <a:prstGeom prst="rect">
            <a:avLst/>
          </a:prstGeom>
        </p:spPr>
        <p:txBody>
          <a:bodyPr vert="horz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fld id="{1BDBEE41-09A9-4372-AA29-C508F4A535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246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550" y="6447367"/>
            <a:ext cx="190500" cy="160867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6" r:id="rId2"/>
    <p:sldLayoutId id="2147483665" r:id="rId3"/>
    <p:sldLayoutId id="2147483664" r:id="rId4"/>
    <p:sldLayoutId id="2147483663" r:id="rId5"/>
    <p:sldLayoutId id="2147483662" r:id="rId6"/>
    <p:sldLayoutId id="2147483680" r:id="rId7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</a:defRPr>
      </a:lvl9pPr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pitchFamily="18" charset="2"/>
        <a:buChar char="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7688" indent="-273050" algn="l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pitchFamily="18" charset="2"/>
        <a:buChar char=""/>
        <a:defRPr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325" indent="-228600" algn="l" rtl="0" eaLnBrk="0" fontAlgn="base" hangingPunct="0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 rtl="0" eaLnBrk="0" fontAlgn="base" hangingPunct="0">
        <a:spcBef>
          <a:spcPts val="400"/>
        </a:spcBef>
        <a:spcAft>
          <a:spcPct val="0"/>
        </a:spcAft>
        <a:buClr>
          <a:srgbClr val="8BA2B4"/>
        </a:buClr>
        <a:buSzPct val="70000"/>
        <a:buFont typeface="Wingdings" pitchFamily="2" charset="2"/>
        <a:buChar char="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377FD-0449-4D16-847C-E7FCD0D44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36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7D500-1223-4445-9EB2-2C72C770F9EB}" type="datetimeFigureOut">
              <a:rPr lang="en-US" smtClean="0"/>
              <a:t>1/12/2023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2B7C0-2BFE-4B93-8D6A-34611409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249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362200" y="1447800"/>
            <a:ext cx="7467600" cy="205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218" name="Title 1"/>
          <p:cNvSpPr>
            <a:spLocks noGrp="1"/>
          </p:cNvSpPr>
          <p:nvPr>
            <p:ph type="ctrTitle"/>
          </p:nvPr>
        </p:nvSpPr>
        <p:spPr>
          <a:xfrm>
            <a:off x="2743200" y="1823484"/>
            <a:ext cx="6858000" cy="1295400"/>
          </a:xfrm>
        </p:spPr>
        <p:txBody>
          <a:bodyPr/>
          <a:lstStyle/>
          <a:p>
            <a:pPr algn="ctr" eaLnBrk="1" hangingPunct="1"/>
            <a:r>
              <a:rPr lang="en-US" sz="2800" dirty="0">
                <a:solidFill>
                  <a:schemeClr val="bg1"/>
                </a:solidFill>
              </a:rPr>
              <a:t>DSC40B: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Theoretical Foundations of Data Science II 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7000" y="3962400"/>
            <a:ext cx="6858000" cy="1885950"/>
          </a:xfrm>
        </p:spPr>
        <p:txBody>
          <a:bodyPr>
            <a:norm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sz="2800" dirty="0"/>
              <a:t>Lecture 3:   </a:t>
            </a:r>
            <a:r>
              <a:rPr lang="en-US" sz="2800" i="1" dirty="0"/>
              <a:t>More on asymptotic time complexity; Best and Worst case</a:t>
            </a:r>
          </a:p>
          <a:p>
            <a:pPr algn="ctr" eaLnBrk="1" fontAlgn="auto" hangingPunct="1">
              <a:spcAft>
                <a:spcPts val="0"/>
              </a:spcAft>
              <a:defRPr/>
            </a:pPr>
            <a:endParaRPr lang="en-US" sz="1600" dirty="0"/>
          </a:p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sz="2800" dirty="0"/>
              <a:t>Instructor: Yusu Wang</a:t>
            </a:r>
          </a:p>
        </p:txBody>
      </p:sp>
      <p:sp>
        <p:nvSpPr>
          <p:cNvPr id="5" name="Rectangle 4"/>
          <p:cNvSpPr/>
          <p:nvPr/>
        </p:nvSpPr>
        <p:spPr>
          <a:xfrm>
            <a:off x="2362200" y="1447800"/>
            <a:ext cx="304800" cy="2057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99869-A9C4-4256-99D0-4CEEE166C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A4C9B6F-4027-4118-BC6A-FA18AD5A6D4E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19201"/>
                <a:ext cx="9601200" cy="4937125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/>
                      </a:rPr>
                      <m:t>Θ</m:t>
                    </m:r>
                    <m:r>
                      <a:rPr lang="en-US" sz="2400" i="1">
                        <a:latin typeface="Cambria Math"/>
                      </a:rPr>
                      <m:t>(</m:t>
                    </m:r>
                    <m:r>
                      <a:rPr lang="en-US" sz="24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400" dirty="0"/>
                  <a:t> if and only if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/>
                      </a:rPr>
                      <m:t>=</m:t>
                    </m:r>
                    <m:r>
                      <a:rPr lang="en-US" sz="2400" i="1">
                        <a:latin typeface="Cambria Math"/>
                      </a:rPr>
                      <m:t>𝑂</m:t>
                    </m:r>
                    <m:r>
                      <a:rPr lang="en-US" sz="2400" i="1">
                        <a:latin typeface="Cambria Math"/>
                      </a:rPr>
                      <m:t>(</m:t>
                    </m:r>
                    <m:r>
                      <a:rPr lang="en-US" sz="24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400" dirty="0"/>
                  <a:t>, and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/>
                      </a:rPr>
                      <m:t>Ω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/>
                          </a:rPr>
                          <m:t>𝑔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. 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r>
                  <a:rPr lang="en-US" sz="2400" dirty="0"/>
                  <a:t>(Transpose) symmetry:</a:t>
                </a:r>
              </a:p>
              <a:p>
                <a:pPr lvl="1"/>
                <a:r>
                  <a:rPr lang="en-US" sz="2100" dirty="0"/>
                  <a:t>If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000" i="1">
                        <a:latin typeface="Cambria Math"/>
                      </a:rPr>
                      <m:t>(</m:t>
                    </m:r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000" dirty="0"/>
                  <a:t>, then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endParaRPr lang="en-US" sz="2100" dirty="0"/>
              </a:p>
              <a:p>
                <a:pPr lvl="1"/>
                <a:r>
                  <a:rPr lang="en-US" sz="2000" dirty="0"/>
                  <a:t>If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a:rPr lang="en-US" sz="2000" i="1">
                        <a:latin typeface="Cambria Math"/>
                      </a:rPr>
                      <m:t>𝑂</m:t>
                    </m:r>
                    <m:r>
                      <a:rPr lang="en-US" sz="2000" i="1">
                        <a:latin typeface="Cambria Math"/>
                      </a:rPr>
                      <m:t>(</m:t>
                    </m:r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000" dirty="0"/>
                  <a:t>, then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/>
                      </a:rPr>
                      <m:t>Ω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𝑓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r>
                  <a:rPr lang="en-US" sz="2000" dirty="0"/>
                  <a:t> The converse also holds. </a:t>
                </a:r>
              </a:p>
              <a:p>
                <a:pPr lvl="2"/>
                <a:r>
                  <a:rPr lang="en-US" sz="1700" dirty="0" err="1"/>
                  <a:t>E.g</a:t>
                </a:r>
                <a:r>
                  <a:rPr lang="en-US" sz="1700" dirty="0"/>
                  <a:t>,  </a:t>
                </a: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7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)  </m:t>
                        </m:r>
                      </m:e>
                    </m:func>
                    <m:r>
                      <a:rPr lang="en-US" sz="1700" i="1">
                        <a:latin typeface="Cambria Math" panose="02040503050406030204" pitchFamily="18" charset="0"/>
                      </a:rPr>
                      <m:t>⇒  </m:t>
                    </m:r>
                    <m:r>
                      <a:rPr lang="en-US" sz="17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7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 = </m:t>
                        </m:r>
                      </m:e>
                    </m:func>
                    <m:r>
                      <m:rPr>
                        <m:sty m:val="p"/>
                      </m:rPr>
                      <a:rPr lang="en-US" sz="1700">
                        <a:latin typeface="Cambria Math" panose="02040503050406030204" pitchFamily="18" charset="0"/>
                      </a:rPr>
                      <m:t>Ω</m:t>
                    </m:r>
                    <m:d>
                      <m:d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1700" dirty="0"/>
              </a:p>
              <a:p>
                <a:endParaRPr lang="en-US" sz="2400" dirty="0"/>
              </a:p>
              <a:p>
                <a:r>
                  <a:rPr lang="en-US" sz="2400" dirty="0"/>
                  <a:t>Transitivity: </a:t>
                </a:r>
              </a:p>
              <a:p>
                <a:pPr lvl="1"/>
                <a:r>
                  <a:rPr lang="en-US" sz="2000" dirty="0"/>
                  <a:t>If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a:rPr lang="en-US" sz="2000" i="1">
                        <a:latin typeface="Cambria Math"/>
                      </a:rPr>
                      <m:t>𝑂</m:t>
                    </m:r>
                    <m:r>
                      <a:rPr lang="en-US" sz="2000" i="1">
                        <a:latin typeface="Cambria Math"/>
                      </a:rPr>
                      <m:t>(</m:t>
                    </m:r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a:rPr lang="en-US" sz="2000" i="1">
                        <a:latin typeface="Cambria Math"/>
                      </a:rPr>
                      <m:t>𝑂</m:t>
                    </m:r>
                    <m:r>
                      <a:rPr lang="en-US" sz="2000" i="1">
                        <a:latin typeface="Cambria Math"/>
                      </a:rPr>
                      <m:t>(</m:t>
                    </m:r>
                    <m:r>
                      <a:rPr lang="en-US" sz="2000" i="1">
                        <a:latin typeface="Cambria Math"/>
                      </a:rPr>
                      <m:t>h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)</m:t>
                    </m:r>
                  </m:oMath>
                </a14:m>
                <a:r>
                  <a:rPr lang="en-US" sz="2000" dirty="0"/>
                  <a:t>, then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=</m:t>
                    </m:r>
                    <m:r>
                      <a:rPr lang="en-US" sz="2000" i="1">
                        <a:latin typeface="Cambria Math"/>
                      </a:rPr>
                      <m:t>𝑂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h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000" dirty="0"/>
                  <a:t>.</a:t>
                </a:r>
              </a:p>
              <a:p>
                <a:pPr lvl="1"/>
                <a:r>
                  <a:rPr lang="en-US" sz="2000" dirty="0"/>
                  <a:t>Same for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/>
                      </a:rPr>
                      <m:t>Ω</m:t>
                    </m:r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/>
                      </a:rPr>
                      <m:t>Θ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E.g,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𝑂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; </m:t>
                        </m:r>
                      </m:e>
                    </m:func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⇒</m:t>
                    </m:r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𝑂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p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</m:oMath>
                </a14:m>
                <a:endParaRPr lang="en-US" sz="2000" dirty="0"/>
              </a:p>
              <a:p>
                <a:pPr lvl="1"/>
                <a:endParaRPr lang="en-US" sz="20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A4C9B6F-4027-4118-BC6A-FA18AD5A6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19201"/>
                <a:ext cx="9601200" cy="4937125"/>
              </a:xfrm>
              <a:blipFill>
                <a:blip r:embed="rId2"/>
                <a:stretch>
                  <a:fillRect l="-444" t="-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85644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8DE77-D902-458D-94AB-F19710B5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404FC2-439E-4EC8-99EC-06B5C1D47B4F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85800" y="1121979"/>
                <a:ext cx="10896600" cy="5202621"/>
              </a:xfrm>
            </p:spPr>
            <p:txBody>
              <a:bodyPr/>
              <a:lstStyle/>
              <a:p>
                <a:r>
                  <a:rPr lang="en-US" sz="2200" dirty="0"/>
                  <a:t>Prove the statement that </a:t>
                </a:r>
              </a:p>
              <a:p>
                <a:pPr marL="0" indent="0">
                  <a:buNone/>
                </a:pPr>
                <a:r>
                  <a:rPr lang="en-US" sz="2200" dirty="0"/>
                  <a:t>	</a:t>
                </a:r>
                <a:r>
                  <a:rPr lang="en-US" sz="2200" i="1" dirty="0"/>
                  <a:t>If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𝛩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i="1" dirty="0"/>
                  <a:t>, then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𝛩</m:t>
                    </m:r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200" i="1" dirty="0"/>
                  <a:t>. </a:t>
                </a:r>
              </a:p>
              <a:p>
                <a:pPr marL="0" indent="0">
                  <a:buNone/>
                </a:pPr>
                <a:endParaRPr lang="en-US" sz="400" dirty="0"/>
              </a:p>
              <a:p>
                <a:r>
                  <a:rPr lang="en-US" sz="2200" dirty="0"/>
                  <a:t>Proof: </a:t>
                </a:r>
              </a:p>
              <a:p>
                <a:pPr marL="274638" lvl="1" indent="0">
                  <a:buNone/>
                </a:pPr>
                <a:r>
                  <a:rPr lang="en-US" sz="2000" dirty="0"/>
                  <a:t>Since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000" dirty="0"/>
                  <a:t>by definition, we know that there exist two positive constants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000" dirty="0"/>
                  <a:t>, as well as integer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sz="2000" dirty="0"/>
                  <a:t>, </a:t>
                </a:r>
                <a:r>
                  <a:rPr lang="en-US" sz="2000" dirty="0" err="1"/>
                  <a:t>s.t.</a:t>
                </a:r>
                <a:r>
                  <a:rPr lang="en-US" sz="2000" dirty="0"/>
                  <a:t> </a:t>
                </a:r>
              </a:p>
              <a:p>
                <a:pPr marL="274638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∀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&gt;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  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274638" lvl="1" indent="0">
                  <a:buNone/>
                </a:pPr>
                <a:r>
                  <a:rPr lang="en-US" sz="2000" dirty="0"/>
                  <a:t>By LHS of the above inequality,  we have that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 </a:t>
                </a:r>
              </a:p>
              <a:p>
                <a:pPr marL="274638" lvl="1" indent="0">
                  <a:buNone/>
                </a:pPr>
                <a:r>
                  <a:rPr lang="en-US" sz="2000" dirty="0"/>
                  <a:t>By RHS of the above inequality, we have that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≥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 </a:t>
                </a:r>
              </a:p>
              <a:p>
                <a:pPr marL="274638" lvl="1" indent="0">
                  <a:buNone/>
                </a:pPr>
                <a:r>
                  <a:rPr lang="en-US" sz="2000" dirty="0"/>
                  <a:t>Putting these two together, we have that there exist positive 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000" dirty="0"/>
                  <a:t>, and integer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sz="2000" dirty="0"/>
                  <a:t>, </a:t>
                </a:r>
                <a:r>
                  <a:rPr lang="en-US" sz="2000" dirty="0" err="1"/>
                  <a:t>s.t.</a:t>
                </a:r>
                <a:r>
                  <a:rPr lang="en-US" sz="2000" dirty="0"/>
                  <a:t> </a:t>
                </a:r>
              </a:p>
              <a:p>
                <a:pPr marL="274638" lvl="1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∀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&gt;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  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  <a:p>
                <a:pPr marL="274638" lvl="1" indent="0">
                  <a:buNone/>
                </a:pPr>
                <a:r>
                  <a:rPr lang="en-US" sz="2000" dirty="0"/>
                  <a:t>Hence by definition of 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sz="2000" dirty="0"/>
                  <a:t> notation, it follows that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endParaRPr lang="en-US" sz="2000" dirty="0"/>
              </a:p>
              <a:p>
                <a:pPr marL="274638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404FC2-439E-4EC8-99EC-06B5C1D47B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85800" y="1121979"/>
                <a:ext cx="10896600" cy="5202621"/>
              </a:xfrm>
              <a:blipFill>
                <a:blip r:embed="rId2"/>
                <a:stretch>
                  <a:fillRect l="-280" t="-8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090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E830-BAF7-43EB-8732-287698F6D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sz="2400" dirty="0">
                    <a:latin typeface="Cambria Math" panose="02040503050406030204" pitchFamily="18" charset="0"/>
                  </a:rPr>
                  <a:t>Assume all functions we consider are </a:t>
                </a:r>
                <a:r>
                  <a:rPr lang="en-US" sz="2400" dirty="0">
                    <a:solidFill>
                      <a:srgbClr val="700000"/>
                    </a:solidFill>
                    <a:latin typeface="Cambria Math" panose="02040503050406030204" pitchFamily="18" charset="0"/>
                  </a:rPr>
                  <a:t>positive functions</a:t>
                </a:r>
                <a:endParaRPr lang="en-US" sz="2400" i="1" dirty="0">
                  <a:solidFill>
                    <a:srgbClr val="700000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endParaRPr lang="en-US" sz="2400" dirty="0"/>
              </a:p>
              <a:p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, then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300" dirty="0"/>
                  <a:t>Useful in analyzing algorithm with multiple commands. </a:t>
                </a:r>
              </a:p>
              <a:p>
                <a:endParaRPr lang="en-US" sz="22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389" t="-9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9B43DB78-BFD4-4B55-AAE1-DCC1B4647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4045169"/>
            <a:ext cx="6324600" cy="2508031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8938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E830-BAF7-43EB-8732-287698F6D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sz="2400" dirty="0">
                    <a:latin typeface="Cambria Math" panose="02040503050406030204" pitchFamily="18" charset="0"/>
                  </a:rPr>
                  <a:t>Assume all functions we consider are positive functions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endParaRPr lang="en-US" sz="2400" dirty="0"/>
              </a:p>
              <a:p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, then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en-US" sz="2000" dirty="0"/>
                  <a:t> </a:t>
                </a:r>
              </a:p>
              <a:p>
                <a:pPr lvl="1"/>
                <a:endParaRPr lang="en-US" sz="2000" dirty="0"/>
              </a:p>
              <a:p>
                <a:pPr lvl="1"/>
                <a:endParaRPr lang="en-US" sz="2000" dirty="0"/>
              </a:p>
              <a:p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, then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000" dirty="0"/>
                  <a:t> </a:t>
                </a:r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389" t="-9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29189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E12A1-D2DB-4256-AE81-367B45C91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C9795-3DE3-42FA-85DB-087A2706468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0"/>
            <a:ext cx="8229600" cy="1752600"/>
          </a:xfrm>
          <a:ln w="22225"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Medium-Identity-H"/>
              </a:rPr>
              <a:t>def </a:t>
            </a:r>
            <a:r>
              <a:rPr lang="en-US" sz="2400" dirty="0">
                <a:solidFill>
                  <a:srgbClr val="0000FF"/>
                </a:solidFill>
                <a:latin typeface="FiraMono-Regular-Identity-H"/>
              </a:rPr>
              <a:t>foo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(n):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8000"/>
                </a:solidFill>
                <a:latin typeface="FiraMono-Medium-Identity-H"/>
              </a:rPr>
              <a:t>	for 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i </a:t>
            </a:r>
            <a:r>
              <a:rPr lang="pt-BR" sz="2400" dirty="0">
                <a:solidFill>
                  <a:srgbClr val="AC21FF"/>
                </a:solidFill>
                <a:latin typeface="FiraMono-Medium-Identity-H"/>
              </a:rPr>
              <a:t>in </a:t>
            </a:r>
            <a:r>
              <a:rPr lang="pt-BR" sz="2400" dirty="0">
                <a:solidFill>
                  <a:srgbClr val="008000"/>
                </a:solidFill>
                <a:latin typeface="FiraMono-Regular-Identity-H"/>
              </a:rPr>
              <a:t>range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(</a:t>
            </a:r>
            <a:r>
              <a:rPr lang="pt-BR" sz="2400" dirty="0">
                <a:solidFill>
                  <a:srgbClr val="666666"/>
                </a:solidFill>
                <a:latin typeface="FiraMono-Regular-Identity-H"/>
              </a:rPr>
              <a:t>4*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n </a:t>
            </a:r>
            <a:r>
              <a:rPr lang="pt-BR" sz="2400" dirty="0">
                <a:solidFill>
                  <a:srgbClr val="666666"/>
                </a:solidFill>
                <a:latin typeface="FiraMono-Regular-Identity-H"/>
              </a:rPr>
              <a:t>+ 4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, </a:t>
            </a:r>
            <a:r>
              <a:rPr lang="pt-BR" sz="2400" dirty="0">
                <a:solidFill>
                  <a:srgbClr val="666666"/>
                </a:solidFill>
                <a:latin typeface="FiraMono-Regular-Identity-H"/>
              </a:rPr>
              <a:t>4*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n</a:t>
            </a:r>
            <a:r>
              <a:rPr lang="pt-BR" sz="2400" dirty="0">
                <a:solidFill>
                  <a:srgbClr val="666666"/>
                </a:solidFill>
                <a:latin typeface="FiraMono-Regular-Identity-H"/>
              </a:rPr>
              <a:t>**2 + 5</a:t>
            </a:r>
            <a:r>
              <a:rPr lang="pt-BR" sz="2400" dirty="0">
                <a:solidFill>
                  <a:srgbClr val="000000"/>
                </a:solidFill>
                <a:latin typeface="FiraMono-Regular-Identity-H"/>
              </a:rPr>
              <a:t>):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Medium-Identity-H"/>
              </a:rPr>
              <a:t>		for 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j </a:t>
            </a:r>
            <a:r>
              <a:rPr lang="en-US" sz="2400" dirty="0">
                <a:solidFill>
                  <a:srgbClr val="AC21FF"/>
                </a:solidFill>
                <a:latin typeface="FiraMono-Medium-Identity-H"/>
              </a:rPr>
              <a:t>in </a:t>
            </a:r>
            <a:r>
              <a:rPr lang="en-US" sz="2400" dirty="0">
                <a:solidFill>
                  <a:srgbClr val="008000"/>
                </a:solidFill>
                <a:latin typeface="FiraMono-Regular-Identity-H"/>
              </a:rPr>
              <a:t>range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(</a:t>
            </a:r>
            <a:r>
              <a:rPr lang="en-US" sz="2400" dirty="0">
                <a:solidFill>
                  <a:srgbClr val="666666"/>
                </a:solidFill>
                <a:latin typeface="FiraMono-Regular-Identity-H"/>
              </a:rPr>
              <a:t>100*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n, n</a:t>
            </a:r>
            <a:r>
              <a:rPr lang="en-US" sz="2400" dirty="0">
                <a:solidFill>
                  <a:srgbClr val="666666"/>
                </a:solidFill>
                <a:latin typeface="FiraMono-Regular-Identity-H"/>
              </a:rPr>
              <a:t>**2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):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Regular-Identity-H"/>
              </a:rPr>
              <a:t>			print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FiraMono-Regular-Identity-H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, j)</a:t>
            </a:r>
            <a:endParaRPr lang="en-US" sz="3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F512A5A-5E4C-4495-92AA-9BF134468EC8}"/>
              </a:ext>
            </a:extLst>
          </p:cNvPr>
          <p:cNvSpPr txBox="1">
            <a:spLocks/>
          </p:cNvSpPr>
          <p:nvPr/>
        </p:nvSpPr>
        <p:spPr bwMode="auto">
          <a:xfrm>
            <a:off x="1981200" y="3352800"/>
            <a:ext cx="8229600" cy="2804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6000"/>
              <a:buFont typeface="Wingdings 3" pitchFamily="18" charset="2"/>
              <a:buChar char="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7305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chemeClr val="accent2"/>
              </a:buClr>
              <a:buSzPct val="76000"/>
              <a:buFont typeface="Wingdings 3" pitchFamily="18" charset="2"/>
              <a:buChar char=""/>
              <a:defRPr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BCBCBC"/>
              </a:buClr>
              <a:buSzPct val="76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8BA2B4"/>
              </a:buClr>
              <a:buSzPct val="70000"/>
              <a:buFont typeface="Wingdings" pitchFamily="2" charset="2"/>
              <a:buChar char="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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509958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E830-BAF7-43EB-8732-287698F6D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endParaRPr lang="en-US" sz="2400" dirty="0"/>
              </a:p>
              <a:p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, then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r>
                  <a:rPr lang="en-US" sz="2000" dirty="0"/>
                  <a:t> </a:t>
                </a:r>
              </a:p>
              <a:p>
                <a:pPr lvl="1"/>
                <a:endParaRPr lang="en-US" sz="2000" dirty="0"/>
              </a:p>
              <a:p>
                <a:pPr lvl="1"/>
                <a:endParaRPr lang="en-US" sz="2000" dirty="0"/>
              </a:p>
              <a:p>
                <a:r>
                  <a:rPr lang="en-US" sz="2400" dirty="0"/>
                  <a:t>If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400" dirty="0"/>
                  <a:t>but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∉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sz="2400" dirty="0"/>
                  <a:t>, </a:t>
                </a:r>
              </a:p>
              <a:p>
                <a:pPr marL="0" indent="0">
                  <a:buNone/>
                </a:pPr>
                <a:r>
                  <a:rPr lang="en-US" sz="2400" dirty="0"/>
                  <a:t>   	then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 </a:t>
                </a:r>
              </a:p>
              <a:p>
                <a:pPr lvl="1"/>
                <a:r>
                  <a:rPr lang="en-US" sz="2000" dirty="0"/>
                  <a:t>That’s why sometimes we can talk about the </a:t>
                </a:r>
                <a:r>
                  <a:rPr lang="en-US" sz="2000" dirty="0">
                    <a:solidFill>
                      <a:srgbClr val="700000"/>
                    </a:solidFill>
                  </a:rPr>
                  <a:t>dominating terms </a:t>
                </a: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and ignore </a:t>
                </a:r>
                <a:r>
                  <a:rPr lang="en-US" sz="2000" dirty="0">
                    <a:solidFill>
                      <a:srgbClr val="700000"/>
                    </a:solidFill>
                  </a:rPr>
                  <a:t>lower-order terms</a:t>
                </a:r>
              </a:p>
              <a:p>
                <a:pPr lvl="1"/>
                <a:r>
                  <a:rPr lang="en-US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E.g</a:t>
                </a:r>
                <a:r>
                  <a:rPr lang="en-US" sz="2000" dirty="0">
                    <a:solidFill>
                      <a:schemeClr val="tx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3 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ad>
                      <m:radPr>
                        <m:degHide m:val="on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  <m:r>
                      <a:rPr lang="en-US" sz="20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</a:p>
              <a:p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31E64-3A97-408D-BCE4-2124216621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0440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B0339-E816-4A88-8EA7-78BC6F54B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 1: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3F981F-7447-4DCC-83A1-628770F024C3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dirty="0"/>
                  <a:t>In this course, we mostly use asymptotic language to measure time complexity of algorithms</a:t>
                </a:r>
              </a:p>
              <a:p>
                <a:r>
                  <a:rPr lang="en-US" dirty="0"/>
                  <a:t>However, it can be used for other places where a measurement of growth rate is needed. </a:t>
                </a:r>
              </a:p>
              <a:p>
                <a:pPr marL="274638" lvl="1" indent="0">
                  <a:buNone/>
                </a:pPr>
                <a:endParaRPr lang="en-US" sz="600" dirty="0"/>
              </a:p>
              <a:p>
                <a:pPr lvl="1"/>
                <a:r>
                  <a:rPr lang="en-US" dirty="0"/>
                  <a:t>Ex1: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1+</m:t>
                        </m:r>
                        <m:func>
                          <m:func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>
                                <a:latin typeface="Cambria Math" panose="02040503050406030204" pitchFamily="18" charset="0"/>
                              </a:rPr>
                              <m:t>lg</m:t>
                            </m:r>
                          </m:fName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2+⋯+</m:t>
                            </m:r>
                            <m:func>
                              <m:func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latin typeface="Cambria Math" panose="02040503050406030204" pitchFamily="18" charset="0"/>
                                  </a:rPr>
                                  <m:t>lg</m:t>
                                </m:r>
                              </m:fName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= </m:t>
                                </m:r>
                              </m:e>
                            </m:func>
                          </m:e>
                        </m:func>
                      </m:e>
                    </m:func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!</m:t>
                        </m:r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dirty="0"/>
              </a:p>
              <a:p>
                <a:pPr lvl="1"/>
                <a:endParaRPr lang="en-US" sz="600" dirty="0"/>
              </a:p>
              <a:p>
                <a:pPr lvl="1"/>
                <a:r>
                  <a:rPr lang="en-US" dirty="0"/>
                  <a:t>Ex2:   CLT says that the sample mean has a normal distribution with standard deviation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ad>
                      <m:radPr>
                        <m:degHide m:val="on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</m:oMath>
                </a14:m>
                <a:r>
                  <a:rPr lang="en-US" dirty="0"/>
                  <a:t>,  we often say that the error in sample mean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(1/</m:t>
                    </m:r>
                    <m:rad>
                      <m:radPr>
                        <m:degHide m:val="on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</m:oMath>
                </a14:m>
                <a:r>
                  <a:rPr lang="en-US" dirty="0"/>
                  <a:t>) with high probability. 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93F981F-7447-4DCC-83A1-628770F024C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667" t="-1111" r="-10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337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8E23-FE8E-4D62-90F8-BD073BF24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Caution 1: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9290E6-7DF4-4A1F-8F98-1BFC314A8C35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dirty="0"/>
                  <a:t>It is convenient to think that</a:t>
                </a:r>
              </a:p>
              <a:p>
                <a:pPr lvl="1"/>
                <a:r>
                  <a:rPr lang="en-US" sz="2200" dirty="0"/>
                  <a:t>Big-O is smaller than or equal to </a:t>
                </a:r>
              </a:p>
              <a:p>
                <a:pPr lvl="1"/>
                <a:r>
                  <a:rPr lang="en-US" sz="2200" dirty="0"/>
                  <a:t>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/>
                      </a:rPr>
                      <m:t>Ω</m:t>
                    </m:r>
                  </m:oMath>
                </a14:m>
                <a:r>
                  <a:rPr lang="en-US" sz="2200" dirty="0"/>
                  <a:t> is larger than or equal to </a:t>
                </a:r>
              </a:p>
              <a:p>
                <a:pPr lvl="1"/>
                <a:r>
                  <a:rPr lang="en-US" sz="2200" dirty="0"/>
                  <a:t>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/>
                      </a:rPr>
                      <m:t>Θ</m:t>
                    </m:r>
                  </m:oMath>
                </a14:m>
                <a:r>
                  <a:rPr lang="en-US" sz="2200" dirty="0"/>
                  <a:t> is equal </a:t>
                </a:r>
              </a:p>
              <a:p>
                <a:pPr lvl="4"/>
                <a:endParaRPr lang="en-US" sz="1500" dirty="0"/>
              </a:p>
              <a:p>
                <a:r>
                  <a:rPr lang="en-US" dirty="0"/>
                  <a:t>However, </a:t>
                </a:r>
              </a:p>
              <a:p>
                <a:pPr lvl="1"/>
                <a:r>
                  <a:rPr lang="en-US" dirty="0"/>
                  <a:t>These relations are modulo constant factor scaling</a:t>
                </a:r>
              </a:p>
              <a:p>
                <a:pPr lvl="1"/>
                <a:r>
                  <a:rPr lang="en-US" dirty="0"/>
                  <a:t>Not every pair of functions have such relations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9290E6-7DF4-4A1F-8F98-1BFC314A8C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667" t="-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4858F19-87CA-4879-80A9-E98793A85E64}"/>
                  </a:ext>
                </a:extLst>
              </p:cNvPr>
              <p:cNvSpPr/>
              <p:nvPr/>
            </p:nvSpPr>
            <p:spPr bwMode="auto">
              <a:xfrm>
                <a:off x="1981200" y="4876800"/>
                <a:ext cx="8229600" cy="762000"/>
              </a:xfrm>
              <a:prstGeom prst="rect">
                <a:avLst/>
              </a:prstGeom>
              <a:solidFill>
                <a:srgbClr val="406DA4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2400" dirty="0">
                    <a:solidFill>
                      <a:schemeClr val="bg1"/>
                    </a:solidFill>
                    <a:latin typeface="Times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bg1"/>
                            </a:solidFill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∉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𝑂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(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bg1"/>
                            </a:solidFill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  <a:latin typeface="Times" charset="0"/>
                  </a:rPr>
                  <a:t>, this does not imply that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bg1"/>
                            </a:solidFill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solidFill>
                          <a:schemeClr val="bg1"/>
                        </a:solidFill>
                        <a:latin typeface="Cambria Math"/>
                      </a:rPr>
                      <m:t>Ω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(</m:t>
                    </m:r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𝑔</m:t>
                    </m:r>
                    <m:d>
                      <m:dPr>
                        <m:ctrlPr>
                          <a:rPr lang="en-US" sz="24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bg1"/>
                            </a:solidFill>
                            <a:latin typeface="Cambria Math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solidFill>
                          <a:schemeClr val="bg1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sz="2400" dirty="0">
                    <a:solidFill>
                      <a:schemeClr val="bg1"/>
                    </a:solidFill>
                    <a:latin typeface="Times" charset="0"/>
                  </a:rPr>
                  <a:t>. </a:t>
                </a:r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4858F19-87CA-4879-80A9-E98793A85E6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81200" y="4876800"/>
                <a:ext cx="8229600" cy="762000"/>
              </a:xfrm>
              <a:prstGeom prst="rect">
                <a:avLst/>
              </a:prstGeom>
              <a:blipFill>
                <a:blip r:embed="rId3"/>
                <a:stretch>
                  <a:fillRect t="-5512"/>
                </a:stretch>
              </a:blip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647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FE895-272B-4114-A72D-8F061E30A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Caution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DFB8B961-6188-4163-B100-65A61E650DC7}"/>
                  </a:ext>
                </a:extLst>
              </p:cNvPr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685800" y="1219201"/>
                <a:ext cx="9525000" cy="4937125"/>
              </a:xfrm>
            </p:spPr>
            <p:txBody>
              <a:bodyPr/>
              <a:lstStyle/>
              <a:p>
                <a:pPr eaLnBrk="1" hangingPunct="1"/>
                <a:r>
                  <a:rPr lang="en-US" sz="2400" dirty="0"/>
                  <a:t>Provide a unified language to measure the performance of algorithms</a:t>
                </a:r>
              </a:p>
              <a:p>
                <a:pPr lvl="1" eaLnBrk="1" hangingPunct="1"/>
                <a:r>
                  <a:rPr lang="en-US" sz="2000" dirty="0"/>
                  <a:t>Give us intuitive idea how fast we shall expect the alg.</a:t>
                </a:r>
              </a:p>
              <a:p>
                <a:pPr lvl="1" eaLnBrk="1" hangingPunct="1"/>
                <a:r>
                  <a:rPr lang="en-US" sz="2000" dirty="0"/>
                  <a:t>Can now compare various algorithms for the same problem</a:t>
                </a:r>
              </a:p>
              <a:p>
                <a:pPr lvl="1" eaLnBrk="1" hangingPunct="1"/>
                <a:endParaRPr lang="en-US" sz="2000" dirty="0"/>
              </a:p>
              <a:p>
                <a:pPr eaLnBrk="1" hangingPunct="1"/>
                <a:r>
                  <a:rPr lang="en-US" sz="2400" dirty="0"/>
                  <a:t>Constants hidden! </a:t>
                </a:r>
              </a:p>
              <a:p>
                <a:pPr lvl="1" eaLnBrk="1" hangingPunct="1"/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 dirty="0">
                            <a:solidFill>
                              <a:srgbClr val="0B1196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solidFill>
                              <a:srgbClr val="0B1196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𝑣𝑠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.   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lg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⁡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  <a:p>
                <a:pPr lvl="2" eaLnBrk="1" hangingPunct="1"/>
                <a:r>
                  <a:rPr lang="en-US" sz="2100" dirty="0"/>
                  <a:t>Say,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100" dirty="0"/>
                  <a:t>, while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1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 \</m:t>
                    </m:r>
                    <m:r>
                      <m:rPr>
                        <m:sty m:val="p"/>
                      </m:rPr>
                      <a:rPr lang="en-US" sz="2100" b="0" i="1" smtClean="0">
                        <a:latin typeface="Cambria Math" panose="02040503050406030204" pitchFamily="18" charset="0"/>
                      </a:rPr>
                      <m:t>lg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100" dirty="0"/>
                  <a:t> ,which one would you use in practice? </a:t>
                </a:r>
              </a:p>
              <a:p>
                <a:pPr eaLnBrk="1" hangingPunct="1"/>
                <a:endParaRPr lang="en-US" sz="2400" i="1" dirty="0">
                  <a:solidFill>
                    <a:srgbClr val="0B1196"/>
                  </a:solidFill>
                </a:endParaRPr>
              </a:p>
            </p:txBody>
          </p:sp>
        </mc:Choice>
        <mc:Fallback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DFB8B961-6188-4163-B100-65A61E650D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85800" y="1219201"/>
                <a:ext cx="9525000" cy="4937125"/>
              </a:xfrm>
              <a:blipFill>
                <a:blip r:embed="rId2"/>
                <a:stretch>
                  <a:fillRect l="-448" t="-9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8352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E7947-DF97-4297-8421-BABE5B416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Caution 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68927C-4326-471C-A459-49195CC6CBC6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19200"/>
                <a:ext cx="11201400" cy="4937760"/>
              </a:xfrm>
            </p:spPr>
            <p:txBody>
              <a:bodyPr/>
              <a:lstStyle/>
              <a:p>
                <a:r>
                  <a:rPr lang="en-US" dirty="0"/>
                  <a:t>Don’t include constants, lower-order terms in the notation.</a:t>
                </a:r>
              </a:p>
              <a:p>
                <a:pPr lvl="1"/>
                <a:endParaRPr lang="en-US" sz="600" dirty="0"/>
              </a:p>
              <a:p>
                <a:pPr lvl="1"/>
                <a:r>
                  <a:rPr lang="en-US" dirty="0">
                    <a:solidFill>
                      <a:srgbClr val="C00000"/>
                    </a:solidFill>
                  </a:rPr>
                  <a:t>Bad: </a:t>
                </a: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3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 + 2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+ 5 = </m:t>
                    </m:r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(3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00" dirty="0"/>
              </a:p>
              <a:p>
                <a:pPr lvl="1"/>
                <a:r>
                  <a:rPr lang="en-US" dirty="0">
                    <a:solidFill>
                      <a:srgbClr val="008000"/>
                    </a:solidFill>
                  </a:rPr>
                  <a:t>Good: </a:t>
                </a: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3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 + 2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+ 5 = </m:t>
                    </m:r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00" dirty="0"/>
              </a:p>
              <a:p>
                <a:pPr lvl="1"/>
                <a:r>
                  <a:rPr lang="en-US" dirty="0"/>
                  <a:t>It isn’t wrong to do so, just defeats the purpose.</a:t>
                </a:r>
              </a:p>
              <a:p>
                <a:endParaRPr lang="en-US" sz="1000" dirty="0"/>
              </a:p>
              <a:p>
                <a:r>
                  <a:rPr lang="en-US" dirty="0"/>
                  <a:t>Don’t misinterpret meaning of </a:t>
                </a:r>
                <a:r>
                  <a:rPr lang="el-GR" dirty="0"/>
                  <a:t>Θ(⋅).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does not mean that there are constants so that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dirty="0"/>
                  <a:t>. </a:t>
                </a:r>
              </a:p>
              <a:p>
                <a:pPr lvl="1"/>
                <a:r>
                  <a:rPr lang="en-US" dirty="0" err="1"/>
                  <a:t>E.g</a:t>
                </a:r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3 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rad>
                      <m:radPr>
                        <m:degHide m:val="on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368927C-4326-471C-A459-49195CC6CBC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19200"/>
                <a:ext cx="11201400" cy="4937760"/>
              </a:xfrm>
              <a:blipFill>
                <a:blip r:embed="rId2"/>
                <a:stretch>
                  <a:fillRect l="-490" t="-1111" r="-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6101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41573-77BD-4F3D-BCB2-F58DAAC16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C8AE4-3584-446E-8103-B86F43867A7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More on asymptotic complexity</a:t>
            </a:r>
          </a:p>
          <a:p>
            <a:pPr lvl="1"/>
            <a:r>
              <a:rPr lang="en-US" dirty="0"/>
              <a:t>Properties,  and some cautioning</a:t>
            </a:r>
          </a:p>
          <a:p>
            <a:pPr lvl="1"/>
            <a:endParaRPr lang="en-US" dirty="0"/>
          </a:p>
          <a:p>
            <a:r>
              <a:rPr lang="en-US" dirty="0"/>
              <a:t>Asymptotic time complexity of algorithms	</a:t>
            </a:r>
          </a:p>
          <a:p>
            <a:pPr lvl="1"/>
            <a:r>
              <a:rPr lang="en-US" dirty="0"/>
              <a:t>Best time? Worst time? Expected time? </a:t>
            </a:r>
          </a:p>
        </p:txBody>
      </p:sp>
    </p:spTree>
    <p:extLst>
      <p:ext uri="{BB962C8B-B14F-4D97-AF65-F5344CB8AC3E}">
        <p14:creationId xmlns:p14="http://schemas.microsoft.com/office/powerpoint/2010/main" val="3699209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9202A-57F2-4644-B5C2-0564C70F6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Caution 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B0DBAF-997A-4D40-AA2F-C1C494B596C8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pPr eaLnBrk="1" hangingPunct="1"/>
                <a:endParaRPr lang="en-US" i="1" dirty="0">
                  <a:latin typeface="Cambria Math" panose="02040503050406030204" pitchFamily="18" charset="0"/>
                </a:endParaRPr>
              </a:p>
              <a:p>
                <a:pPr eaLnBrk="1" hangingPunct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+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  <a:p>
                <a:pPr eaLnBrk="1" hangingPunct="1"/>
                <a:endParaRPr lang="en-US" dirty="0"/>
              </a:p>
              <a:p>
                <a:pPr eaLnBrk="1" hangingPunct="1"/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+</m:t>
                    </m:r>
                    <m:nary>
                      <m:naryPr>
                        <m:chr m:val="∑"/>
                        <m:ctrlP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d>
                          <m:dPr>
                            <m:ctrlP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nary>
                  </m:oMath>
                </a14:m>
                <a:endParaRPr lang="en-US" sz="2800" i="1" dirty="0">
                  <a:latin typeface="Cambria Math" panose="02040503050406030204" pitchFamily="18" charset="0"/>
                  <a:sym typeface="Symbol" charset="2"/>
                </a:endParaRPr>
              </a:p>
              <a:p>
                <a:pPr marL="0" indent="0" eaLnBrk="1" hangingPunct="1">
                  <a:buNone/>
                </a:pPr>
                <a:r>
                  <a:rPr lang="en-US" dirty="0">
                    <a:solidFill>
                      <a:schemeClr val="tx1"/>
                    </a:solidFill>
                  </a:rPr>
                  <a:t>          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 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+ 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0B0DBAF-997A-4D40-AA2F-C1C494B596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6">
            <a:extLst>
              <a:ext uri="{FF2B5EF4-FFF2-40B4-BE49-F238E27FC236}">
                <a16:creationId xmlns:a16="http://schemas.microsoft.com/office/drawing/2014/main" id="{88B07884-8C66-4A58-B8D4-30EE49FB5C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1676400"/>
            <a:ext cx="1371600" cy="762000"/>
          </a:xfrm>
          <a:prstGeom prst="rect">
            <a:avLst/>
          </a:prstGeom>
          <a:solidFill>
            <a:srgbClr val="FFC7AE">
              <a:alpha val="49019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/>
              <a:t>OK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2BB260A4-3ACE-43A8-879E-6388437CA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2793387"/>
            <a:ext cx="1371600" cy="685800"/>
          </a:xfrm>
          <a:prstGeom prst="rect">
            <a:avLst/>
          </a:prstGeom>
          <a:solidFill>
            <a:srgbClr val="FFC7AE">
              <a:alpha val="47842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2800" dirty="0"/>
              <a:t>?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9">
                <a:extLst>
                  <a:ext uri="{FF2B5EF4-FFF2-40B4-BE49-F238E27FC236}">
                    <a16:creationId xmlns:a16="http://schemas.microsoft.com/office/drawing/2014/main" id="{1FD8968C-518F-43DD-92B7-3403587FF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86000" y="4006019"/>
                <a:ext cx="6781800" cy="1040787"/>
              </a:xfrm>
              <a:prstGeom prst="rect">
                <a:avLst/>
              </a:prstGeom>
              <a:solidFill>
                <a:srgbClr val="CCFFCC">
                  <a:alpha val="50980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2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200" dirty="0"/>
                  <a:t> should not depend on</a:t>
                </a:r>
                <a:r>
                  <a:rPr lang="en-US" sz="2200" i="1" dirty="0">
                    <a:solidFill>
                      <a:srgbClr val="0B1196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i="1" dirty="0">
                        <a:solidFill>
                          <a:srgbClr val="0B1196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200" dirty="0"/>
                  <a:t> ! </a:t>
                </a:r>
              </a:p>
              <a:p>
                <a:pPr algn="ctr"/>
                <a:r>
                  <a:rPr lang="en-US" sz="2200" dirty="0"/>
                  <a:t>It has to be a constant … </a:t>
                </a:r>
              </a:p>
            </p:txBody>
          </p:sp>
        </mc:Choice>
        <mc:Fallback xmlns="">
          <p:sp>
            <p:nvSpPr>
              <p:cNvPr id="6" name="Rectangle 9">
                <a:extLst>
                  <a:ext uri="{FF2B5EF4-FFF2-40B4-BE49-F238E27FC236}">
                    <a16:creationId xmlns:a16="http://schemas.microsoft.com/office/drawing/2014/main" id="{1FD8968C-518F-43DD-92B7-3403587FF4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86000" y="4006019"/>
                <a:ext cx="6781800" cy="10407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190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8728448" presetClass="entr" presetSubtype="14914304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 autoUpdateAnimBg="0"/>
      <p:bldP spid="6" grpId="0" animBg="1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D14C-6D94-4048-8030-AF3B00C6A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590800"/>
            <a:ext cx="8229600" cy="990600"/>
          </a:xfrm>
        </p:spPr>
        <p:txBody>
          <a:bodyPr/>
          <a:lstStyle/>
          <a:p>
            <a:pPr algn="ctr"/>
            <a:r>
              <a:rPr lang="en-US" dirty="0"/>
              <a:t>Best time complexity, worst time complexity ? </a:t>
            </a:r>
          </a:p>
        </p:txBody>
      </p:sp>
    </p:spTree>
    <p:extLst>
      <p:ext uri="{BB962C8B-B14F-4D97-AF65-F5344CB8AC3E}">
        <p14:creationId xmlns:p14="http://schemas.microsoft.com/office/powerpoint/2010/main" val="632180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691CE-7D3E-403C-8ACA-C0ED49A30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AFF3B5D-E566-4955-97F8-A90B207E1449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19200"/>
                <a:ext cx="10820400" cy="1981200"/>
              </a:xfrm>
            </p:spPr>
            <p:txBody>
              <a:bodyPr/>
              <a:lstStyle/>
              <a:p>
                <a:r>
                  <a:rPr lang="en-US" dirty="0"/>
                  <a:t>Now that we are equipped with a language to describe “time complexity”, let’s use it to analyze algorithms. </a:t>
                </a:r>
              </a:p>
              <a:p>
                <a:endParaRPr lang="en-US" dirty="0"/>
              </a:p>
              <a:p>
                <a:r>
                  <a:rPr lang="en-US" dirty="0"/>
                  <a:t>Simple example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/>
                  <a:t>: 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AFF3B5D-E566-4955-97F8-A90B207E14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19200"/>
                <a:ext cx="10820400" cy="1981200"/>
              </a:xfrm>
              <a:blipFill>
                <a:blip r:embed="rId2"/>
                <a:stretch>
                  <a:fillRect l="-507" t="-2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3C290C1-E5B5-4381-9FFB-4D1EEFC2FADC}"/>
              </a:ext>
            </a:extLst>
          </p:cNvPr>
          <p:cNvSpPr txBox="1">
            <a:spLocks/>
          </p:cNvSpPr>
          <p:nvPr/>
        </p:nvSpPr>
        <p:spPr bwMode="auto">
          <a:xfrm>
            <a:off x="1066800" y="3526221"/>
            <a:ext cx="4201510" cy="2341179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6000"/>
              <a:buFont typeface="Wingdings 3" pitchFamily="18" charset="2"/>
              <a:buChar char="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7305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chemeClr val="accent2"/>
              </a:buClr>
              <a:buSzPct val="76000"/>
              <a:buFont typeface="Wingdings 3" pitchFamily="18" charset="2"/>
              <a:buChar char=""/>
              <a:defRPr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BCBCBC"/>
              </a:buClr>
              <a:buSzPct val="76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8BA2B4"/>
              </a:buClr>
              <a:buSzPct val="70000"/>
              <a:buFont typeface="Wingdings" pitchFamily="2" charset="2"/>
              <a:buChar char="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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Medium-Identity-H"/>
              </a:rPr>
              <a:t>def </a:t>
            </a:r>
            <a:r>
              <a:rPr lang="en-US" sz="2400" dirty="0">
                <a:solidFill>
                  <a:srgbClr val="0000FF"/>
                </a:solidFill>
                <a:latin typeface="FiraMono-Regular-Identity-H"/>
              </a:rPr>
              <a:t>mean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FiraMono-Regular-Identity-H"/>
              </a:rPr>
              <a:t>arr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):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	total </a:t>
            </a:r>
            <a:r>
              <a:rPr lang="en-US" sz="2400" dirty="0">
                <a:solidFill>
                  <a:srgbClr val="666666"/>
                </a:solidFill>
                <a:latin typeface="FiraMono-Regular-Identity-H"/>
              </a:rPr>
              <a:t>= 0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Medium-Identity-H"/>
              </a:rPr>
              <a:t>	for 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x </a:t>
            </a:r>
            <a:r>
              <a:rPr lang="en-US" sz="2400" dirty="0">
                <a:solidFill>
                  <a:srgbClr val="AC21FF"/>
                </a:solidFill>
                <a:latin typeface="FiraMono-Medium-Identity-H"/>
              </a:rPr>
              <a:t>in </a:t>
            </a:r>
            <a:r>
              <a:rPr lang="en-US" sz="2400" dirty="0" err="1">
                <a:solidFill>
                  <a:srgbClr val="000000"/>
                </a:solidFill>
                <a:latin typeface="FiraMono-Regular-Identity-H"/>
              </a:rPr>
              <a:t>arr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		total </a:t>
            </a:r>
            <a:r>
              <a:rPr lang="en-US" sz="2400" dirty="0">
                <a:solidFill>
                  <a:srgbClr val="666666"/>
                </a:solidFill>
                <a:latin typeface="FiraMono-Regular-Identity-H"/>
              </a:rPr>
              <a:t>+= 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x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FiraMono-Medium-Identity-H"/>
              </a:rPr>
              <a:t>	return 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total </a:t>
            </a:r>
            <a:r>
              <a:rPr lang="en-US" sz="2400" dirty="0">
                <a:solidFill>
                  <a:srgbClr val="666666"/>
                </a:solidFill>
                <a:latin typeface="FiraMono-Regular-Identity-H"/>
              </a:rPr>
              <a:t>/ </a:t>
            </a:r>
            <a:r>
              <a:rPr lang="en-US" sz="2400" dirty="0" err="1">
                <a:solidFill>
                  <a:srgbClr val="008000"/>
                </a:solidFill>
                <a:latin typeface="FiraMono-Regular-Identity-H"/>
              </a:rPr>
              <a:t>len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FiraMono-Regular-Identity-H"/>
              </a:rPr>
              <a:t>arr</a:t>
            </a:r>
            <a:r>
              <a:rPr lang="en-US" sz="2400" dirty="0">
                <a:solidFill>
                  <a:srgbClr val="000000"/>
                </a:solidFill>
                <a:latin typeface="FiraMono-Regular-Identity-H"/>
              </a:rPr>
              <a:t>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70814DB7-E444-492A-809F-5421F70D7047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563710" y="3782409"/>
                <a:ext cx="3494690" cy="182880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No matter what the input is, let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be its size, then we have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70814DB7-E444-492A-809F-5421F70D70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563710" y="3782409"/>
                <a:ext cx="3494690" cy="1828800"/>
              </a:xfrm>
              <a:prstGeom prst="rect">
                <a:avLst/>
              </a:prstGeom>
              <a:blipFill>
                <a:blip r:embed="rId3"/>
                <a:stretch>
                  <a:fillRect l="-1389" t="-2640"/>
                </a:stretch>
              </a:blip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873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0E346-9B38-42A2-9149-FAEE629B4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 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132705-8E65-4EB2-855B-286C078507E4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06062"/>
                <a:ext cx="9601200" cy="1689538"/>
              </a:xfrm>
            </p:spPr>
            <p:txBody>
              <a:bodyPr/>
              <a:lstStyle/>
              <a:p>
                <a:r>
                  <a:rPr lang="en-US" dirty="0"/>
                  <a:t>Search queries</a:t>
                </a:r>
              </a:p>
              <a:p>
                <a:pPr lvl="1"/>
                <a:r>
                  <a:rPr lang="en-US" dirty="0"/>
                  <a:t>say in a database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 represented by an array storing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keys (numbers), given a key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, check whether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 or not. </a:t>
                </a:r>
              </a:p>
              <a:p>
                <a:pPr lvl="2"/>
                <a:r>
                  <a:rPr lang="en-US" dirty="0"/>
                  <a:t>return the index of this element 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 if it is found, </a:t>
                </a:r>
                <a:r>
                  <a:rPr lang="en-US" dirty="0">
                    <a:solidFill>
                      <a:srgbClr val="008000"/>
                    </a:solidFill>
                    <a:latin typeface="FiraMono-Medium-Identity-H"/>
                  </a:rPr>
                  <a:t>None</a:t>
                </a:r>
                <a:r>
                  <a:rPr lang="en-US" dirty="0"/>
                  <a:t> otherwise.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132705-8E65-4EB2-855B-286C078507E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06062"/>
                <a:ext cx="9601200" cy="1689538"/>
              </a:xfrm>
              <a:blipFill>
                <a:blip r:embed="rId2"/>
                <a:stretch>
                  <a:fillRect l="-571" t="-3249" r="-1587" b="-2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5478EF9-94A5-4497-9A25-80EF8400EE6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838200" y="3407979"/>
                <a:ext cx="4191000" cy="2285999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def </a:t>
                </a:r>
                <a:r>
                  <a:rPr lang="en-US" sz="2400" dirty="0" err="1">
                    <a:solidFill>
                      <a:srgbClr val="0000FF"/>
                    </a:solidFill>
                    <a:latin typeface="FiraMono-Regular-Identity-H"/>
                  </a:rPr>
                  <a:t>linear_search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):</a:t>
                </a:r>
              </a:p>
              <a:p>
                <a:pPr marL="0" indent="0">
                  <a:buNone/>
                </a:pPr>
                <a:r>
                  <a:rPr lang="it-IT" sz="2400" dirty="0">
                    <a:solidFill>
                      <a:srgbClr val="008000"/>
                    </a:solidFill>
                    <a:latin typeface="FiraMono-Medium-Identity-H"/>
                  </a:rPr>
                  <a:t>	for </a:t>
                </a:r>
                <a14:m>
                  <m:oMath xmlns:m="http://schemas.openxmlformats.org/officeDocument/2006/math">
                    <m:r>
                      <a:rPr lang="it-IT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it-IT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2400" dirty="0">
                    <a:solidFill>
                      <a:srgbClr val="AC21FF"/>
                    </a:solidFill>
                    <a:latin typeface="FiraMono-Medium-Identity-H"/>
                  </a:rPr>
                  <a:t>in </a:t>
                </a:r>
                <a:r>
                  <a:rPr lang="it-IT" sz="2400" dirty="0">
                    <a:solidFill>
                      <a:srgbClr val="008000"/>
                    </a:solidFill>
                    <a:latin typeface="FiraMono-Regular-Identity-H"/>
                  </a:rPr>
                  <a:t>enumerate</a:t>
                </a:r>
                <a:r>
                  <a:rPr lang="it-IT" sz="2400" dirty="0">
                    <a:solidFill>
                      <a:srgbClr val="000000"/>
                    </a:solidFill>
                    <a:latin typeface="FiraMono-Regular-Identity-H"/>
                  </a:rPr>
                  <a:t>(</a:t>
                </a:r>
                <a14:m>
                  <m:oMath xmlns:m="http://schemas.openxmlformats.org/officeDocument/2006/math">
                    <m:r>
                      <a:rPr lang="it-IT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it-IT" sz="2400" dirty="0">
                    <a:solidFill>
                      <a:srgbClr val="000000"/>
                    </a:solidFill>
                    <a:latin typeface="FiraMono-Regular-Identity-H"/>
                  </a:rPr>
                  <a:t>):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        if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== 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	    return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>
                  <a:solidFill>
                    <a:srgbClr val="000000"/>
                  </a:solidFill>
                  <a:latin typeface="FiraMono-Regular-Identity-H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return None</a:t>
                </a:r>
                <a:endParaRPr lang="en-US" sz="3200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5478EF9-94A5-4497-9A25-80EF8400EE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3407979"/>
                <a:ext cx="4191000" cy="2285999"/>
              </a:xfrm>
              <a:prstGeom prst="rect">
                <a:avLst/>
              </a:prstGeom>
              <a:blipFill>
                <a:blip r:embed="rId3"/>
                <a:stretch>
                  <a:fillRect l="-2174" t="-1852" b="-2910"/>
                </a:stretch>
              </a:blip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A1B360FD-0BD7-4387-8790-14EE14F74A8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723996" y="3200400"/>
                <a:ext cx="3791604" cy="297180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Running time depends on specific input! </a:t>
                </a:r>
              </a:p>
              <a:p>
                <a:pPr lvl="8"/>
                <a:endParaRPr lang="en-US" sz="1000" dirty="0"/>
              </a:p>
              <a:p>
                <a:r>
                  <a:rPr lang="en-US" sz="2400" dirty="0"/>
                  <a:t>Best scenario?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1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1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sz="2100" dirty="0"/>
              </a:p>
              <a:p>
                <a:r>
                  <a:rPr lang="en-US" sz="2400" dirty="0"/>
                  <a:t>Worst scenario?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1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1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2100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A1B360FD-0BD7-4387-8790-14EE14F74A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723996" y="3200400"/>
                <a:ext cx="3791604" cy="2971800"/>
              </a:xfrm>
              <a:prstGeom prst="rect">
                <a:avLst/>
              </a:prstGeom>
              <a:blipFill>
                <a:blip r:embed="rId4"/>
                <a:stretch>
                  <a:fillRect l="-960" t="-1426"/>
                </a:stretch>
              </a:blip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412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09432-ECF5-4ADF-B452-AD4138420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A7D355-6E14-4B58-8718-A9B6290D3C1F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Best-case time complexity </a:t>
                </a:r>
              </a:p>
              <a:p>
                <a:pPr lvl="1"/>
                <a:r>
                  <a:rPr lang="en-US" sz="2000" dirty="0"/>
                  <a:t>How does the time taken in the best case grow as the input gets larger?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𝑏𝑒𝑠𝑡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: Best time of the algorithm over any input of size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sz="2000" dirty="0"/>
              </a:p>
              <a:p>
                <a:pPr lvl="2"/>
                <a:r>
                  <a:rPr lang="en-US" sz="1700" dirty="0"/>
                  <a:t>Note: it has to be of any possible input size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r>
                  <a:rPr lang="en-US" sz="1700" dirty="0"/>
                  <a:t>One cannot say the best case is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(1)</m:t>
                    </m:r>
                  </m:oMath>
                </a14:m>
                <a:r>
                  <a:rPr lang="en-US" sz="1700" dirty="0"/>
                  <a:t> as we can have an input of size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sz="1700" dirty="0"/>
                  <a:t>. It is about certain structure of input (of any size) that makes the algorithm faster. </a:t>
                </a:r>
              </a:p>
              <a:p>
                <a:pPr lvl="1"/>
                <a:r>
                  <a:rPr lang="en-US" sz="2000" dirty="0"/>
                  <a:t>The asymptotic growth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𝑏𝑒𝑠𝑡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 is the algorithm’s best-case time complexity</a:t>
                </a:r>
              </a:p>
              <a:p>
                <a:pPr lvl="2"/>
                <a:r>
                  <a:rPr lang="en-US" sz="1700" dirty="0" err="1"/>
                  <a:t>E.g</a:t>
                </a:r>
                <a:r>
                  <a:rPr lang="en-US" sz="1700" dirty="0"/>
                  <a:t>,  for linear search algorithm: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𝑏𝑒𝑠𝑡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8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8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US" sz="1700" dirty="0"/>
                  <a:t> </a:t>
                </a:r>
              </a:p>
              <a:p>
                <a:pPr lvl="8"/>
                <a:endParaRPr lang="en-US" sz="800" dirty="0"/>
              </a:p>
              <a:p>
                <a:r>
                  <a:rPr lang="en-US" sz="2400" dirty="0"/>
                  <a:t>Worst-case time complexity</a:t>
                </a:r>
              </a:p>
              <a:p>
                <a:pPr lvl="1"/>
                <a:r>
                  <a:rPr lang="en-US" sz="2000" dirty="0"/>
                  <a:t>How does the time taken in the worst case grow as the input gets larger? 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𝑤𝑜𝑟𝑠𝑡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:  Worst time of the algorithm over any input of size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The asymptotic growth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𝑤𝑜𝑟𝑠𝑡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 is the algorithm’s worst-case time complexity</a:t>
                </a:r>
              </a:p>
              <a:p>
                <a:pPr lvl="2"/>
                <a:r>
                  <a:rPr lang="en-US" sz="1700" dirty="0" err="1"/>
                  <a:t>E.g</a:t>
                </a:r>
                <a:r>
                  <a:rPr lang="en-US" sz="1700" dirty="0"/>
                  <a:t>,  for linear search algorithm: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𝑤𝑜𝑟𝑠𝑡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8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18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1700" dirty="0"/>
              </a:p>
              <a:p>
                <a:pPr lvl="1"/>
                <a:endParaRPr lang="en-US" sz="2000" dirty="0"/>
              </a:p>
              <a:p>
                <a:pPr lvl="1"/>
                <a:endParaRPr lang="en-US" sz="800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A7D355-6E14-4B58-8718-A9B6290D3C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389" t="-9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03784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9C335-262D-44A0-80A3-470AD7943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05477-D3EB-43A4-9F3E-F6CB24D9698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Often in practice (and in this class) </a:t>
            </a:r>
          </a:p>
          <a:p>
            <a:pPr lvl="1"/>
            <a:r>
              <a:rPr lang="en-US" sz="2400" dirty="0"/>
              <a:t>We focus on </a:t>
            </a:r>
            <a:r>
              <a:rPr lang="en-US" sz="2400" dirty="0">
                <a:solidFill>
                  <a:srgbClr val="700000"/>
                </a:solidFill>
              </a:rPr>
              <a:t>worst-case time complexity</a:t>
            </a:r>
          </a:p>
          <a:p>
            <a:pPr lvl="2"/>
            <a:r>
              <a:rPr lang="en-US" dirty="0"/>
              <a:t>So that we have confidence that even in the worst scenario, the time complexity will still be bounded by a certain value.  </a:t>
            </a:r>
          </a:p>
          <a:p>
            <a:r>
              <a:rPr lang="en-US" dirty="0"/>
              <a:t>In data analysis</a:t>
            </a:r>
          </a:p>
          <a:p>
            <a:pPr lvl="1"/>
            <a:r>
              <a:rPr lang="en-US" dirty="0"/>
              <a:t>Average (expected) case is also important (see next time)</a:t>
            </a:r>
          </a:p>
          <a:p>
            <a:pPr lvl="1"/>
            <a:endParaRPr lang="en-US" sz="2400" dirty="0"/>
          </a:p>
          <a:p>
            <a:r>
              <a:rPr lang="en-US" dirty="0"/>
              <a:t>However, one should be mindful of the existence of the best-case time complexity,  and understand that the running time can really depend on the specific input.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8190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81C29-3AE8-4183-BC98-A69DEDCEA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A81314-1807-4FC0-A6D8-E87B2A6FC795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19200"/>
                <a:ext cx="10591800" cy="1752600"/>
              </a:xfrm>
            </p:spPr>
            <p:txBody>
              <a:bodyPr/>
              <a:lstStyle/>
              <a:p>
                <a:r>
                  <a:rPr lang="en-US" sz="2400" dirty="0"/>
                  <a:t>The Movie problem</a:t>
                </a:r>
              </a:p>
              <a:p>
                <a:pPr lvl="1"/>
                <a:r>
                  <a:rPr lang="en-US" sz="2000" dirty="0"/>
                  <a:t>Input:  Given a list of length of movies available, stored in array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𝑚𝑜𝑣𝑖𝑒𝑠</m:t>
                    </m:r>
                  </m:oMath>
                </a14:m>
                <a:r>
                  <a:rPr lang="en-US" sz="2000" dirty="0"/>
                  <a:t>, and a flight duration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US" sz="2000" dirty="0"/>
              </a:p>
              <a:p>
                <a:pPr lvl="1"/>
                <a:r>
                  <a:rPr lang="en-US" sz="2000" dirty="0"/>
                  <a:t>Output:  Return two movies whose total length =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000" dirty="0"/>
                  <a:t>;  </a:t>
                </a: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None</a:t>
                </a:r>
                <a:r>
                  <a:rPr lang="en-US" sz="2000" dirty="0"/>
                  <a:t> otherwise.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A81314-1807-4FC0-A6D8-E87B2A6FC7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19200"/>
                <a:ext cx="10591800" cy="1752600"/>
              </a:xfrm>
              <a:blipFill>
                <a:blip r:embed="rId2"/>
                <a:stretch>
                  <a:fillRect l="-403" t="-2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8BFE2EB-D5A4-49CF-A1C7-2EF17A192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3048000"/>
            <a:ext cx="60691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7273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880B3-BB69-4252-BB0B-CB05D4B8D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ADEF70-2693-441F-91FB-5051AE6B0EB2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2743200" y="1295400"/>
                <a:ext cx="6248400" cy="3200400"/>
              </a:xfrm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def </a:t>
                </a:r>
                <a:r>
                  <a:rPr lang="en-US" sz="2400" dirty="0" err="1">
                    <a:solidFill>
                      <a:srgbClr val="0000FF"/>
                    </a:solidFill>
                    <a:latin typeface="FiraMono-Regular-Identity-H"/>
                  </a:rPr>
                  <a:t>find_movies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(movies,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):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	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 </a:t>
                </a:r>
                <a:r>
                  <a:rPr lang="en-US" sz="2400" dirty="0">
                    <a:solidFill>
                      <a:srgbClr val="666666"/>
                    </a:solidFill>
                    <a:latin typeface="FiraMono-Regular-Identity-H"/>
                  </a:rPr>
                  <a:t>= </a:t>
                </a:r>
                <a:r>
                  <a:rPr lang="en-US" sz="2400" dirty="0" err="1">
                    <a:solidFill>
                      <a:srgbClr val="008000"/>
                    </a:solidFill>
                    <a:latin typeface="FiraMono-Regular-Identity-H"/>
                  </a:rPr>
                  <a:t>len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(movies)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for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 </a:t>
                </a:r>
                <a:r>
                  <a:rPr lang="en-US" sz="2400" dirty="0">
                    <a:solidFill>
                      <a:srgbClr val="AC21FF"/>
                    </a:solidFill>
                    <a:latin typeface="FiraMono-Medium-Identity-H"/>
                  </a:rPr>
                  <a:t>in </a:t>
                </a:r>
                <a:r>
                  <a:rPr lang="en-US" sz="2400" dirty="0">
                    <a:solidFill>
                      <a:srgbClr val="008000"/>
                    </a:solidFill>
                    <a:latin typeface="FiraMono-Regular-Identity-H"/>
                  </a:rPr>
                  <a:t>range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):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        for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 </a:t>
                </a:r>
                <a:r>
                  <a:rPr lang="en-US" sz="2400" dirty="0">
                    <a:solidFill>
                      <a:srgbClr val="AC21FF"/>
                    </a:solidFill>
                    <a:latin typeface="FiraMono-Medium-Identity-H"/>
                  </a:rPr>
                  <a:t>in </a:t>
                </a:r>
                <a:r>
                  <a:rPr lang="en-US" sz="2400" dirty="0">
                    <a:solidFill>
                      <a:srgbClr val="008000"/>
                    </a:solidFill>
                    <a:latin typeface="FiraMono-Regular-Identity-H"/>
                  </a:rPr>
                  <a:t>range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+ 1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):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	if 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movies[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] </a:t>
                </a:r>
                <a:r>
                  <a:rPr lang="en-US" sz="2400" dirty="0">
                    <a:solidFill>
                      <a:srgbClr val="666666"/>
                    </a:solidFill>
                    <a:latin typeface="FiraMono-Regular-Identity-H"/>
                  </a:rPr>
                  <a:t>+ 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movies[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] </a:t>
                </a:r>
                <a:r>
                  <a:rPr lang="en-US" sz="2400" dirty="0">
                    <a:solidFill>
                      <a:srgbClr val="666666"/>
                    </a:solidFill>
                    <a:latin typeface="FiraMono-Regular-Identity-H"/>
                  </a:rPr>
                  <a:t>==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		return </a:t>
                </a:r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(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2400" dirty="0">
                    <a:solidFill>
                      <a:srgbClr val="000000"/>
                    </a:solidFill>
                    <a:latin typeface="FiraMono-Regular-Identity-H"/>
                  </a:rPr>
                  <a:t>)</a:t>
                </a:r>
              </a:p>
              <a:p>
                <a:pPr marL="0" indent="0">
                  <a:buNone/>
                </a:pPr>
                <a:r>
                  <a:rPr lang="en-US" sz="2400" dirty="0">
                    <a:solidFill>
                      <a:srgbClr val="008000"/>
                    </a:solidFill>
                    <a:latin typeface="FiraMono-Medium-Identity-H"/>
                  </a:rPr>
                  <a:t>	return None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ADEF70-2693-441F-91FB-5051AE6B0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2743200" y="1295400"/>
                <a:ext cx="6248400" cy="3200400"/>
              </a:xfrm>
              <a:blipFill>
                <a:blip r:embed="rId2"/>
                <a:stretch>
                  <a:fillRect l="-1362" t="-1326" b="-947"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A78EED50-474E-4D8D-A2DA-9D30B7379BFE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209800" y="4648200"/>
                <a:ext cx="8229600" cy="17526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Best-case time complexity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𝑏𝑒𝑠𝑡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000" dirty="0"/>
              </a:p>
              <a:p>
                <a:r>
                  <a:rPr lang="en-US" sz="2300" dirty="0"/>
                  <a:t>Worst-case time complexity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𝑤𝑜𝑟𝑠𝑡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A78EED50-474E-4D8D-A2DA-9D30B7379B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209800" y="4648200"/>
                <a:ext cx="8229600" cy="1752600"/>
              </a:xfrm>
              <a:prstGeom prst="rect">
                <a:avLst/>
              </a:prstGeom>
              <a:blipFill>
                <a:blip r:embed="rId3"/>
                <a:stretch>
                  <a:fillRect l="-519" t="-2787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81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4A214-C1DD-41E9-A4AA-5A6936699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B131F-A61F-42D3-99C1-352BB342943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51135" y="2743200"/>
            <a:ext cx="8489731" cy="1219200"/>
          </a:xfrm>
          <a:ln w="19050">
            <a:solidFill>
              <a:schemeClr val="tx1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Exercise: </a:t>
            </a:r>
          </a:p>
          <a:p>
            <a:pPr marL="274638" lvl="1" indent="0">
              <a:buNone/>
            </a:pPr>
            <a:r>
              <a:rPr lang="en-US" dirty="0"/>
              <a:t>Can you find an algorithm with better worst-case time complexity ? </a:t>
            </a:r>
          </a:p>
        </p:txBody>
      </p:sp>
    </p:spTree>
    <p:extLst>
      <p:ext uri="{BB962C8B-B14F-4D97-AF65-F5344CB8AC3E}">
        <p14:creationId xmlns:p14="http://schemas.microsoft.com/office/powerpoint/2010/main" val="31744334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C9598-2A77-4519-9E3E-6F1034094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8721B8C-E840-4FE7-97A5-E5E6A52A0C46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It is not true that best-case time complexity is always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sz="2400" dirty="0"/>
              </a:p>
              <a:p>
                <a:pPr lvl="1"/>
                <a:r>
                  <a:rPr lang="en-US" sz="2000" dirty="0" err="1"/>
                  <a:t>e.g</a:t>
                </a:r>
                <a:r>
                  <a:rPr lang="en-US" sz="2000" dirty="0"/>
                  <a:t>, the mean algorithm has best-case time complexity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sz="2000" dirty="0"/>
                  <a:t> as well</a:t>
                </a:r>
              </a:p>
              <a:p>
                <a:pPr lvl="8"/>
                <a:endParaRPr lang="en-US" sz="1100" dirty="0"/>
              </a:p>
              <a:p>
                <a:r>
                  <a:rPr lang="en-US" sz="2400" dirty="0"/>
                  <a:t>The best-case time complexity analysis is about the </a:t>
                </a:r>
                <a:r>
                  <a:rPr lang="en-US" sz="2400" dirty="0">
                    <a:solidFill>
                      <a:srgbClr val="700000"/>
                    </a:solidFill>
                  </a:rPr>
                  <a:t>structure</a:t>
                </a:r>
                <a:r>
                  <a:rPr lang="en-US" sz="2400" dirty="0"/>
                  <a:t> of input</a:t>
                </a:r>
              </a:p>
              <a:p>
                <a:pPr lvl="1"/>
                <a:r>
                  <a:rPr lang="en-US" sz="2000" dirty="0"/>
                  <a:t>certain structure may lead to faster execution of algorithm</a:t>
                </a:r>
              </a:p>
              <a:p>
                <a:pPr lvl="8"/>
                <a:endParaRPr lang="en-US" sz="1100" dirty="0"/>
              </a:p>
              <a:p>
                <a:r>
                  <a:rPr lang="en-US" sz="2400" dirty="0"/>
                  <a:t>Knowing both best- and worst- case time complexity can give a more thorough understanding of algorithm performance </a:t>
                </a:r>
              </a:p>
              <a:p>
                <a:pPr lvl="7"/>
                <a:endParaRPr lang="en-US" sz="1200" dirty="0"/>
              </a:p>
              <a:p>
                <a:r>
                  <a:rPr lang="en-US" sz="2400" dirty="0"/>
                  <a:t>However, note that it is possible that both cases can be biased by only some specific infrequent input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8721B8C-E840-4FE7-97A5-E5E6A52A0C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519" t="-988" r="-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16078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D14C-6D94-4048-8030-AF3B00C6A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590800"/>
            <a:ext cx="8229600" cy="990600"/>
          </a:xfrm>
        </p:spPr>
        <p:txBody>
          <a:bodyPr/>
          <a:lstStyle/>
          <a:p>
            <a:pPr algn="ctr"/>
            <a:r>
              <a:rPr lang="en-US" dirty="0"/>
              <a:t>More about Asymptotic complexity</a:t>
            </a:r>
          </a:p>
        </p:txBody>
      </p:sp>
    </p:spTree>
    <p:extLst>
      <p:ext uri="{BB962C8B-B14F-4D97-AF65-F5344CB8AC3E}">
        <p14:creationId xmlns:p14="http://schemas.microsoft.com/office/powerpoint/2010/main" val="19291706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C68B3-FD65-4571-B143-84861C47D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58835-2DF8-46E0-9D24-88856D388D3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Next time</a:t>
            </a:r>
          </a:p>
          <a:p>
            <a:pPr lvl="1"/>
            <a:r>
              <a:rPr lang="en-US" dirty="0"/>
              <a:t>We will also talk about the average and expected running time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However, we again emphasize that in practice, the worst-case time analysis is the most common one, and also the one that we will use later in the course.  </a:t>
            </a:r>
          </a:p>
        </p:txBody>
      </p:sp>
    </p:spTree>
    <p:extLst>
      <p:ext uri="{BB962C8B-B14F-4D97-AF65-F5344CB8AC3E}">
        <p14:creationId xmlns:p14="http://schemas.microsoft.com/office/powerpoint/2010/main" val="338734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D14C-6D94-4048-8030-AF3B00C6A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676400"/>
            <a:ext cx="8229600" cy="990600"/>
          </a:xfrm>
        </p:spPr>
        <p:txBody>
          <a:bodyPr/>
          <a:lstStyle/>
          <a:p>
            <a:pPr algn="ctr"/>
            <a:r>
              <a:rPr lang="en-US" sz="3600" dirty="0"/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537083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F6649-5A64-45D6-A6CA-8E8A3A6B0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Previously,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CCB83DCB-26B5-4A84-83A4-925BA9971CF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09600" y="1271752"/>
                <a:ext cx="7467600" cy="1547648"/>
              </a:xfrm>
              <a:prstGeom prst="rect">
                <a:avLst/>
              </a:prstGeom>
              <a:noFill/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2400" dirty="0">
                    <a:solidFill>
                      <a:srgbClr val="0B0E8F"/>
                    </a:solidFill>
                  </a:rPr>
                  <a:t>Big-O (upper bounded)</a:t>
                </a:r>
              </a:p>
              <a:p>
                <a:pPr marL="0" indent="0">
                  <a:buNone/>
                </a:pPr>
                <a:r>
                  <a:rPr lang="en-US" sz="2000" dirty="0"/>
                  <a:t>We write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if there are positive constants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sz="2000" dirty="0"/>
                  <a:t> such that for all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700000"/>
                  </a:solidFill>
                </a:endParaRP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CCB83DCB-26B5-4A84-83A4-925BA9971C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9600" y="1271752"/>
                <a:ext cx="7467600" cy="1547648"/>
              </a:xfrm>
              <a:prstGeom prst="rect">
                <a:avLst/>
              </a:prstGeom>
              <a:blipFill>
                <a:blip r:embed="rId2"/>
                <a:stretch>
                  <a:fillRect l="-650" t="-2317"/>
                </a:stretch>
              </a:blipFill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C2DB9B88-3046-46DE-B0CA-3B1C7EE06567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04345" y="3012528"/>
                <a:ext cx="7467600" cy="1547648"/>
              </a:xfrm>
              <a:prstGeom prst="rect">
                <a:avLst/>
              </a:prstGeom>
              <a:noFill/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2400" dirty="0">
                    <a:solidFill>
                      <a:srgbClr val="0B0E8F"/>
                    </a:solidFill>
                  </a:rPr>
                  <a:t>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solidFill>
                          <a:srgbClr val="0B0E8F"/>
                        </a:solidFill>
                        <a:latin typeface="Cambria Math" panose="02040503050406030204" pitchFamily="18" charset="0"/>
                      </a:rPr>
                      <m:t>Ω</m:t>
                    </m:r>
                  </m:oMath>
                </a14:m>
                <a:r>
                  <a:rPr lang="en-US" sz="2400" dirty="0">
                    <a:solidFill>
                      <a:srgbClr val="0B0E8F"/>
                    </a:solidFill>
                  </a:rPr>
                  <a:t> (lower bounded)</a:t>
                </a:r>
              </a:p>
              <a:p>
                <a:pPr marL="0" indent="0">
                  <a:buNone/>
                </a:pPr>
                <a:r>
                  <a:rPr lang="en-US" sz="2000" dirty="0"/>
                  <a:t>We write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Ω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if there are </a:t>
                </a:r>
                <a:r>
                  <a:rPr lang="en-US" sz="2000" dirty="0">
                    <a:solidFill>
                      <a:srgbClr val="700000"/>
                    </a:solidFill>
                  </a:rPr>
                  <a:t>positive</a:t>
                </a:r>
                <a:r>
                  <a:rPr lang="en-US" sz="2000" dirty="0"/>
                  <a:t> constants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sz="2000" dirty="0"/>
                  <a:t> such that for all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700000"/>
                  </a:solidFill>
                </a:endParaRP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C2DB9B88-3046-46DE-B0CA-3B1C7EE065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4345" y="3012528"/>
                <a:ext cx="7467600" cy="1547648"/>
              </a:xfrm>
              <a:prstGeom prst="rect">
                <a:avLst/>
              </a:prstGeom>
              <a:blipFill>
                <a:blip r:embed="rId3"/>
                <a:stretch>
                  <a:fillRect l="-650" t="-2317"/>
                </a:stretch>
              </a:blipFill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1E6B983C-871E-4083-8963-2DD681AB4D2D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04345" y="4753304"/>
                <a:ext cx="7467600" cy="1547648"/>
              </a:xfrm>
              <a:prstGeom prst="rect">
                <a:avLst/>
              </a:prstGeom>
              <a:noFill/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73050" indent="-273050" algn="l" rtl="0" eaLnBrk="0" fontAlgn="base" hangingPunct="0">
                  <a:spcBef>
                    <a:spcPts val="600"/>
                  </a:spcBef>
                  <a:spcAft>
                    <a:spcPct val="0"/>
                  </a:spcAft>
                  <a:buClr>
                    <a:schemeClr val="accent1"/>
                  </a:buClr>
                  <a:buSzPct val="76000"/>
                  <a:buFont typeface="Wingdings 3" pitchFamily="18" charset="2"/>
                  <a:buChar char="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47688" indent="-27305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chemeClr val="accent2"/>
                  </a:buClr>
                  <a:buSzPct val="76000"/>
                  <a:buFont typeface="Wingdings 3" pitchFamily="18" charset="2"/>
                  <a:buChar char=""/>
                  <a:defRPr sz="23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822325" indent="-228600" algn="l" rtl="0" eaLnBrk="0" fontAlgn="base" hangingPunct="0">
                  <a:spcBef>
                    <a:spcPts val="500"/>
                  </a:spcBef>
                  <a:spcAft>
                    <a:spcPct val="0"/>
                  </a:spcAft>
                  <a:buClr>
                    <a:srgbClr val="BCBCBC"/>
                  </a:buClr>
                  <a:buSzPct val="76000"/>
                  <a:buFont typeface="Wingdings 3" pitchFamily="18" charset="2"/>
                  <a:buChar char="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96963" indent="-228600" algn="l" rtl="0" eaLnBrk="0" fontAlgn="base" hangingPunct="0">
                  <a:spcBef>
                    <a:spcPts val="400"/>
                  </a:spcBef>
                  <a:spcAft>
                    <a:spcPct val="0"/>
                  </a:spcAft>
                  <a:buClr>
                    <a:srgbClr val="8BA2B4"/>
                  </a:buClr>
                  <a:buSzPct val="70000"/>
                  <a:buFont typeface="Wingdings" pitchFamily="2" charset="2"/>
                  <a:buChar char="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indent="-228600" algn="l" rtl="0" eaLnBrk="0" fontAlgn="base" hangingPunct="0">
                  <a:spcBef>
                    <a:spcPts val="300"/>
                  </a:spcBef>
                  <a:spcAft>
                    <a:spcPct val="0"/>
                  </a:spcAft>
                  <a:buClr>
                    <a:schemeClr val="accent2"/>
                  </a:buClr>
                  <a:buSzPct val="70000"/>
                  <a:buFont typeface="Wingdings" pitchFamily="2" charset="2"/>
                  <a:buChar char="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645920" indent="-182880" algn="l" rtl="0" eaLnBrk="1" latinLnBrk="0" hangingPunct="1">
                  <a:spcBef>
                    <a:spcPts val="300"/>
                  </a:spcBef>
                  <a:buClr>
                    <a:srgbClr val="9FB8CD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6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828800" indent="-182880" algn="l" rtl="0" eaLnBrk="1" latinLnBrk="0" hangingPunct="1">
                  <a:spcBef>
                    <a:spcPts val="300"/>
                  </a:spcBef>
                  <a:buClr>
                    <a:srgbClr val="727CA3">
                      <a:shade val="75000"/>
                    </a:srgb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011680" indent="-182880" algn="l" rtl="0" eaLnBrk="1" latinLnBrk="0" hangingPunct="1">
                  <a:spcBef>
                    <a:spcPts val="300"/>
                  </a:spcBef>
                  <a:buClr>
                    <a:prstClr val="white">
                      <a:shade val="50000"/>
                    </a:prstClr>
                  </a:buClr>
                  <a:buSzPct val="75000"/>
                  <a:buFont typeface="Wingdings 3"/>
                  <a:buChar char=""/>
                  <a:defRPr kumimoji="0" lang="en-US" sz="14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194560" indent="-182880" algn="l" rtl="0" eaLnBrk="1" latinLnBrk="0" hangingPunct="1">
                  <a:spcBef>
                    <a:spcPts val="300"/>
                  </a:spcBef>
                  <a:buClr>
                    <a:srgbClr val="9FB8CD"/>
                  </a:buClr>
                  <a:buSzPct val="75000"/>
                  <a:buFont typeface="Wingdings 3"/>
                  <a:buChar char=""/>
                  <a:defRPr kumimoji="0" lang="en-US" sz="1200" kern="120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2400" dirty="0">
                    <a:solidFill>
                      <a:srgbClr val="0B0E8F"/>
                    </a:solidFill>
                  </a:rPr>
                  <a:t>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solidFill>
                          <a:srgbClr val="0B0E8F"/>
                        </a:solidFill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sz="2400" dirty="0">
                    <a:solidFill>
                      <a:srgbClr val="0B0E8F"/>
                    </a:solidFill>
                  </a:rPr>
                  <a:t> (asymptoticly the same)</a:t>
                </a:r>
              </a:p>
              <a:p>
                <a:pPr marL="0" indent="0">
                  <a:buNone/>
                </a:pPr>
                <a:r>
                  <a:rPr lang="en-US" sz="2000" dirty="0"/>
                  <a:t>We write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if there are </a:t>
                </a:r>
                <a:r>
                  <a:rPr lang="en-US" sz="2000" dirty="0">
                    <a:solidFill>
                      <a:srgbClr val="700000"/>
                    </a:solidFill>
                  </a:rPr>
                  <a:t>positive</a:t>
                </a:r>
                <a:r>
                  <a:rPr lang="en-US" sz="2000" dirty="0"/>
                  <a:t> constants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such that for all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sz="2000" i="1">
                          <a:solidFill>
                            <a:srgbClr val="700000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7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1E6B983C-871E-4083-8963-2DD681AB4D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04345" y="4753304"/>
                <a:ext cx="7467600" cy="1547648"/>
              </a:xfrm>
              <a:prstGeom prst="rect">
                <a:avLst/>
              </a:prstGeom>
              <a:blipFill>
                <a:blip r:embed="rId4"/>
                <a:stretch>
                  <a:fillRect l="-650" t="-2317"/>
                </a:stretch>
              </a:blipFill>
              <a:ln w="28575">
                <a:solidFill>
                  <a:schemeClr val="accent1">
                    <a:shade val="50000"/>
                  </a:schemeClr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2">
            <a:extLst>
              <a:ext uri="{FF2B5EF4-FFF2-40B4-BE49-F238E27FC236}">
                <a16:creationId xmlns:a16="http://schemas.microsoft.com/office/drawing/2014/main" id="{F9178D25-85CE-42C8-9320-5BA551844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9615" y="4697062"/>
            <a:ext cx="1984870" cy="1902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AA2F8D35-E3A3-401A-9A51-20DC82B25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1030" y="2902465"/>
            <a:ext cx="2082040" cy="1895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B279F9A5-E01E-461A-A9EE-F059A4390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286" y="1101025"/>
            <a:ext cx="2082041" cy="190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0505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71C6A-9820-4DBC-AEEC-671A31B28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view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134E4A-72E1-49DB-A9C4-A5D4AA7FAB74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1981200" y="1219200"/>
                <a:ext cx="8229600" cy="762000"/>
              </a:xfrm>
            </p:spPr>
            <p:txBody>
              <a:bodyPr/>
              <a:lstStyle/>
              <a:p>
                <a:r>
                  <a:rPr lang="en-US" dirty="0"/>
                  <a:t>Assume that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lim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→∞</m:t>
                            </m:r>
                          </m:lim>
                        </m:limLow>
                      </m:fName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den>
                        </m:f>
                      </m:e>
                    </m:func>
                  </m:oMath>
                </a14:m>
                <a:r>
                  <a:rPr lang="en-US" dirty="0"/>
                  <a:t> exists.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1134E4A-72E1-49DB-A9C4-A5D4AA7FAB7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1981200" y="1219200"/>
                <a:ext cx="8229600" cy="762000"/>
              </a:xfrm>
              <a:blipFill>
                <a:blip r:embed="rId2"/>
                <a:stretch>
                  <a:fillRect l="-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41A727D9-ECA9-4F89-B149-F296DCCC3688}"/>
              </a:ext>
            </a:extLst>
          </p:cNvPr>
          <p:cNvGrpSpPr/>
          <p:nvPr/>
        </p:nvGrpSpPr>
        <p:grpSpPr>
          <a:xfrm>
            <a:off x="3029433" y="2023241"/>
            <a:ext cx="6133134" cy="4394948"/>
            <a:chOff x="1505433" y="2023241"/>
            <a:chExt cx="6133134" cy="4394948"/>
          </a:xfrm>
        </p:grpSpPr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C6864951-3DF6-4F29-96CE-8E8436205D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5433" y="2023241"/>
              <a:ext cx="6133134" cy="4394948"/>
            </a:xfrm>
            <a:prstGeom prst="rect">
              <a:avLst/>
            </a:prstGeom>
            <a:noFill/>
            <a:ln w="222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DE388904-28CA-4B08-99FE-C136ACC7FBA2}"/>
                    </a:ext>
                  </a:extLst>
                </p:cNvPr>
                <p:cNvSpPr/>
                <p:nvPr/>
              </p:nvSpPr>
              <p:spPr>
                <a:xfrm>
                  <a:off x="2133600" y="2031124"/>
                  <a:ext cx="304800" cy="5334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DE388904-28CA-4B08-99FE-C136ACC7FBA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3600" y="2031124"/>
                  <a:ext cx="304800" cy="533400"/>
                </a:xfrm>
                <a:prstGeom prst="rect">
                  <a:avLst/>
                </a:prstGeom>
                <a:blipFill>
                  <a:blip r:embed="rId4"/>
                  <a:stretch>
                    <a:fillRect l="-24000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51E4A0AD-2444-42EA-974F-13922FD4A4AC}"/>
                    </a:ext>
                  </a:extLst>
                </p:cNvPr>
                <p:cNvSpPr/>
                <p:nvPr/>
              </p:nvSpPr>
              <p:spPr>
                <a:xfrm>
                  <a:off x="2144110" y="3581400"/>
                  <a:ext cx="304800" cy="5334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51E4A0AD-2444-42EA-974F-13922FD4A4A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44110" y="3581400"/>
                  <a:ext cx="304800" cy="533400"/>
                </a:xfrm>
                <a:prstGeom prst="rect">
                  <a:avLst/>
                </a:prstGeom>
                <a:blipFill>
                  <a:blip r:embed="rId5"/>
                  <a:stretch>
                    <a:fillRect l="-24000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CD1F3262-E3A2-4566-87B8-3E16B2F07DAD}"/>
                    </a:ext>
                  </a:extLst>
                </p:cNvPr>
                <p:cNvSpPr/>
                <p:nvPr/>
              </p:nvSpPr>
              <p:spPr>
                <a:xfrm>
                  <a:off x="2133600" y="5139559"/>
                  <a:ext cx="304800" cy="5334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CD1F3262-E3A2-4566-87B8-3E16B2F07DA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3600" y="5139559"/>
                  <a:ext cx="304800" cy="533400"/>
                </a:xfrm>
                <a:prstGeom prst="rect">
                  <a:avLst/>
                </a:prstGeom>
                <a:blipFill>
                  <a:blip r:embed="rId4"/>
                  <a:stretch>
                    <a:fillRect l="-24000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445210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22EB0-DDB8-4FE4-8249-7A55C2E2B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special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AA555-E025-4A97-99F8-50D82EAC261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C6E5FA8-E6A6-4016-A78D-0CE4ADDC8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192" y="1424540"/>
            <a:ext cx="6505209" cy="4747661"/>
          </a:xfrm>
          <a:prstGeom prst="rect">
            <a:avLst/>
          </a:prstGeom>
          <a:noFill/>
          <a:ln w="222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4004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E537E-CC16-4BED-9CEB-D4E8A1C72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6A16888-0079-4D47-B448-7256112A22EE}"/>
              </a:ext>
            </a:extLst>
          </p:cNvPr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295401"/>
            <a:ext cx="2286000" cy="4947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BDE6CE0A-D25A-4A15-BC7F-B0DE902E7D6C}"/>
              </a:ext>
            </a:extLst>
          </p:cNvPr>
          <p:cNvSpPr/>
          <p:nvPr/>
        </p:nvSpPr>
        <p:spPr>
          <a:xfrm>
            <a:off x="5638800" y="1295400"/>
            <a:ext cx="304800" cy="4764540"/>
          </a:xfrm>
          <a:prstGeom prst="downArrow">
            <a:avLst>
              <a:gd name="adj1" fmla="val 50000"/>
              <a:gd name="adj2" fmla="val 810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5210B3-EB92-4BE5-ABA7-09B8AF4780CC}"/>
              </a:ext>
            </a:extLst>
          </p:cNvPr>
          <p:cNvSpPr txBox="1"/>
          <p:nvPr/>
        </p:nvSpPr>
        <p:spPr>
          <a:xfrm>
            <a:off x="6088118" y="5690608"/>
            <a:ext cx="252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Complexity decreasing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738BA1A-68E4-4949-9C74-DFFB583F2A7E}"/>
                  </a:ext>
                </a:extLst>
              </p:cNvPr>
              <p:cNvSpPr txBox="1"/>
              <p:nvPr/>
            </p:nvSpPr>
            <p:spPr>
              <a:xfrm>
                <a:off x="6477000" y="2590800"/>
                <a:ext cx="2819400" cy="1477328"/>
              </a:xfrm>
              <a:prstGeom prst="rect">
                <a:avLst/>
              </a:prstGeom>
              <a:noFill/>
              <a:ln w="22225"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Higher complexities are asymptotic upper bound for lower ones, and there is no big-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dirty="0"/>
                  <a:t> relation between any two of them. 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738BA1A-68E4-4949-9C74-DFFB583F2A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7000" y="2590800"/>
                <a:ext cx="2819400" cy="1477328"/>
              </a:xfrm>
              <a:prstGeom prst="rect">
                <a:avLst/>
              </a:prstGeom>
              <a:blipFill>
                <a:blip r:embed="rId3"/>
                <a:stretch>
                  <a:fillRect l="-1502" t="-1220" r="-4721" b="-4878"/>
                </a:stretch>
              </a:blipFill>
              <a:ln w="22225">
                <a:solidFill>
                  <a:schemeClr val="accent1">
                    <a:shade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2882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CDB36-A257-410E-8284-43543FBF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more examples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78A0A7-07DF-4660-9F3B-5D57658E7B5D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219200"/>
                <a:ext cx="9601200" cy="518160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  <m:rad>
                      <m:radPr>
                        <m:degHide m:val="on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400" i="1" dirty="0">
                    <a:latin typeface="Cambria Math" panose="02040503050406030204" pitchFamily="18" charset="0"/>
                  </a:rPr>
                  <a:t> </a:t>
                </a:r>
                <a:r>
                  <a:rPr lang="en-US" sz="2400" dirty="0">
                    <a:latin typeface="Cambria Math" panose="02040503050406030204" pitchFamily="18" charset="0"/>
                  </a:rPr>
                  <a:t>? </a:t>
                </a: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=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</a:rPr>
                  <a:t>?</a:t>
                </a: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 </m:t>
                        </m:r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ad>
                          <m:radPr>
                            <m:degHide m:val="on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 ? 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</m:func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1.5 </m:t>
                            </m:r>
                          </m:sup>
                        </m:sSup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 ? 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3 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rad>
                      <m:radPr>
                        <m:degHide m:val="on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func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lang="en-US" sz="2400" dirty="0"/>
                  <a:t>___) ?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10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 ?</m:t>
                    </m:r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2800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78A0A7-07DF-4660-9F3B-5D57658E7B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219200"/>
                <a:ext cx="9601200" cy="5181600"/>
              </a:xfrm>
              <a:blipFill>
                <a:blip r:embed="rId2"/>
                <a:stretch>
                  <a:fillRect l="-444" t="-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0534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5B41C-A86B-488C-9FB1-147DAC633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relations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CCB73E9-6ED8-4F10-AF55-0C96D9734F79}"/>
                  </a:ext>
                </a:extLst>
              </p:cNvPr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en-US" sz="2500" dirty="0">
                    <a:latin typeface="Cambria Math" panose="02040503050406030204" pitchFamily="18" charset="0"/>
                  </a:rPr>
                  <a:t>For any two constant </a:t>
                </a:r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endParaRPr lang="en-US" sz="2500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20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fName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</a:rPr>
                          <m:t>Θ</m:t>
                        </m:r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(</m:t>
                        </m:r>
                        <m:func>
                          <m:func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200"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fName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)=</m:t>
                            </m:r>
                            <m:r>
                              <m:rPr>
                                <m:sty m:val="p"/>
                              </m:rPr>
                              <a:rPr lang="en-US" sz="2200">
                                <a:latin typeface="Cambria Math" panose="02040503050406030204" pitchFamily="18" charset="0"/>
                              </a:rPr>
                              <m:t>Θ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func>
                              <m:func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200">
                                    <a:latin typeface="Cambria Math" panose="02040503050406030204" pitchFamily="18" charset="0"/>
                                  </a:rPr>
                                  <m:t>lg</m:t>
                                </m:r>
                              </m:fName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) </m:t>
                                </m:r>
                              </m:e>
                            </m:func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func>
                      </m:e>
                    </m:func>
                  </m:oMath>
                </a14:m>
                <a:endParaRPr lang="en-US" sz="220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1+2+</m:t>
                    </m:r>
                    <m:r>
                      <a:rPr lang="en-US" sz="2500" b="0" i="1" smtClean="0">
                        <a:latin typeface="Cambria Math" panose="02040503050406030204" pitchFamily="18" charset="0"/>
                      </a:rPr>
                      <m:t>3+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⋯+ 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nary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500" dirty="0"/>
                  <a:t>  (Arithmetic sum)</a:t>
                </a:r>
              </a:p>
              <a:p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1+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5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25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5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⋯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</m:oMath>
                </a14:m>
                <a:endParaRPr lang="en-US" sz="2500" dirty="0"/>
              </a:p>
              <a:p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1+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5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  <m:sup>
                        <m:r>
                          <a:rPr lang="en-US" sz="25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sz="25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⋯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p>
                        </m:sSup>
                      </m:e>
                    </m:nary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</m:e>
                    </m:d>
                  </m:oMath>
                </a14:m>
                <a:endParaRPr lang="en-US" sz="2500" dirty="0"/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5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1+</m:t>
                        </m:r>
                        <m:func>
                          <m:func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500">
                                <a:latin typeface="Cambria Math" panose="02040503050406030204" pitchFamily="18" charset="0"/>
                              </a:rPr>
                              <m:t>lg</m:t>
                            </m:r>
                          </m:fName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2+⋯+</m:t>
                            </m:r>
                            <m:func>
                              <m:funcPr>
                                <m:ctrlPr>
                                  <a:rPr lang="en-US" sz="25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500">
                                    <a:latin typeface="Cambria Math" panose="02040503050406030204" pitchFamily="18" charset="0"/>
                                  </a:rPr>
                                  <m:t>lg</m:t>
                                </m:r>
                              </m:fName>
                              <m:e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= </m:t>
                                </m:r>
                              </m:e>
                            </m:func>
                          </m:e>
                        </m:func>
                      </m:e>
                    </m:func>
                    <m:func>
                      <m:func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5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!</m:t>
                        </m:r>
                      </m:e>
                    </m:func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500"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sz="2500" dirty="0"/>
              </a:p>
              <a:p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1+</m:t>
                    </m:r>
                    <m:f>
                      <m:f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5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5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+⋯+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5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5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US" sz="2500" dirty="0"/>
                  <a:t>  (Geometric sum) </a:t>
                </a:r>
              </a:p>
              <a:p>
                <a:r>
                  <a:rPr lang="en-US" sz="2500" dirty="0"/>
                  <a:t>For any </a:t>
                </a:r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US" sz="2500" dirty="0"/>
                  <a:t>,   </a:t>
                </a:r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</a:rPr>
                      <m:t>1+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5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+⋯</m:t>
                    </m:r>
                    <m:sSup>
                      <m:sSup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en-US" sz="25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sz="25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  <m:r>
                      <a:rPr lang="en-US" sz="25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5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5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5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US" sz="2500" dirty="0"/>
                  <a:t>  </a:t>
                </a:r>
              </a:p>
              <a:p>
                <a:r>
                  <a:rPr lang="en-US" sz="2400" dirty="0"/>
                  <a:t>For any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US" sz="2400" dirty="0"/>
                  <a:t>,  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1+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+⋯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2400" dirty="0"/>
                  <a:t> 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CCB73E9-6ED8-4F10-AF55-0C96D9734F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>
                <a:blip r:embed="rId2"/>
                <a:stretch>
                  <a:fillRect l="-444" t="-8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50854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YUSU@WQEIJCNFUVWXY5M7" val="3343"/>
  <p:tag name="FIRSTYUSU@YOW8PJOFUVWXY5L9" val="3347"/>
  <p:tag name="DEFAULTDISPLAYSOURCE" val="\documentclass{article}\pagestyle{empty}&#10;\begin{document}&#10;&#10;\end{document}&#10;"/>
  <p:tag name="EMBEDFONTS" val="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24300</TotalTime>
  <Words>2001</Words>
  <Application>Microsoft Office PowerPoint</Application>
  <PresentationFormat>Widescreen</PresentationFormat>
  <Paragraphs>227</Paragraphs>
  <Slides>31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31</vt:i4>
      </vt:variant>
    </vt:vector>
  </HeadingPairs>
  <TitlesOfParts>
    <vt:vector size="45" baseType="lpstr">
      <vt:lpstr>Wingdings 3</vt:lpstr>
      <vt:lpstr>Arial</vt:lpstr>
      <vt:lpstr>Wingdings</vt:lpstr>
      <vt:lpstr>Gill Sans MT</vt:lpstr>
      <vt:lpstr>FiraMono-Medium-Identity-H</vt:lpstr>
      <vt:lpstr>FiraMono-Regular-Identity-H</vt:lpstr>
      <vt:lpstr>Calibri</vt:lpstr>
      <vt:lpstr>Times</vt:lpstr>
      <vt:lpstr>Cambria Math</vt:lpstr>
      <vt:lpstr>Calibri Light</vt:lpstr>
      <vt:lpstr>Bookman Old Style</vt:lpstr>
      <vt:lpstr>Origin</vt:lpstr>
      <vt:lpstr>1_Custom Design</vt:lpstr>
      <vt:lpstr>Custom Design</vt:lpstr>
      <vt:lpstr>DSC40B: Theoretical Foundations of Data Science II </vt:lpstr>
      <vt:lpstr>Today</vt:lpstr>
      <vt:lpstr>More about Asymptotic complexity</vt:lpstr>
      <vt:lpstr>Previously, </vt:lpstr>
      <vt:lpstr>Another view</vt:lpstr>
      <vt:lpstr>Useful special cases</vt:lpstr>
      <vt:lpstr>Hierarchy</vt:lpstr>
      <vt:lpstr>Some more examples</vt:lpstr>
      <vt:lpstr>Some useful relations</vt:lpstr>
      <vt:lpstr>Properties</vt:lpstr>
      <vt:lpstr>PowerPoint Presentation</vt:lpstr>
      <vt:lpstr>Properties</vt:lpstr>
      <vt:lpstr>Properties</vt:lpstr>
      <vt:lpstr>Example </vt:lpstr>
      <vt:lpstr>Properties</vt:lpstr>
      <vt:lpstr>Remark 1: </vt:lpstr>
      <vt:lpstr>Caution 1: </vt:lpstr>
      <vt:lpstr>Caution 2</vt:lpstr>
      <vt:lpstr>Caution 3</vt:lpstr>
      <vt:lpstr>Caution 4</vt:lpstr>
      <vt:lpstr>Best time complexity, worst time complexity ? </vt:lpstr>
      <vt:lpstr>PowerPoint Presentation</vt:lpstr>
      <vt:lpstr>Simple Example 2</vt:lpstr>
      <vt:lpstr>PowerPoint Presentation</vt:lpstr>
      <vt:lpstr>PowerPoint Presentation</vt:lpstr>
      <vt:lpstr>Another example</vt:lpstr>
      <vt:lpstr>A simple approach</vt:lpstr>
      <vt:lpstr>PowerPoint Presentation</vt:lpstr>
      <vt:lpstr>Remark</vt:lpstr>
      <vt:lpstr>PowerPoint Presentation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wang, yusu</dc:creator>
  <cp:lastModifiedBy>Wang, Yusu</cp:lastModifiedBy>
  <cp:revision>1310</cp:revision>
  <dcterms:created xsi:type="dcterms:W3CDTF">2006-08-16T00:00:00Z</dcterms:created>
  <dcterms:modified xsi:type="dcterms:W3CDTF">2023-01-12T20:36:22Z</dcterms:modified>
</cp:coreProperties>
</file>